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1" r:id="rId4"/>
    <p:sldId id="262" r:id="rId5"/>
    <p:sldId id="263" r:id="rId6"/>
    <p:sldId id="264" r:id="rId7"/>
    <p:sldId id="265" r:id="rId8"/>
    <p:sldId id="266" r:id="rId9"/>
    <p:sldId id="306" r:id="rId10"/>
    <p:sldId id="307" r:id="rId11"/>
    <p:sldId id="309" r:id="rId12"/>
    <p:sldId id="308" r:id="rId13"/>
    <p:sldId id="260" r:id="rId14"/>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66"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D36CA-C41A-46FF-B8C5-32D344D7530B}"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ru-RU"/>
        </a:p>
      </dgm:t>
    </dgm:pt>
    <dgm:pt modelId="{E90379A4-913E-4BD2-B7D5-92FDDAA8BBEA}">
      <dgm:prSet phldrT="[Текст]"/>
      <dgm:spPr>
        <a:solidFill>
          <a:srgbClr val="002060"/>
        </a:solidFill>
      </dgm:spPr>
      <dgm:t>
        <a:bodyPr/>
        <a:lstStyle/>
        <a:p>
          <a:r>
            <a:rPr lang="kk-KZ" dirty="0"/>
            <a:t>Фитоценология</a:t>
          </a:r>
          <a:endParaRPr lang="ru-RU" dirty="0"/>
        </a:p>
      </dgm:t>
    </dgm:pt>
    <dgm:pt modelId="{9644D9AC-6FD6-43C9-96DB-FEDC4E76C57A}" type="parTrans" cxnId="{D3FE4AD6-AB4D-42CC-80BD-CC1F32D2ED1E}">
      <dgm:prSet/>
      <dgm:spPr/>
      <dgm:t>
        <a:bodyPr/>
        <a:lstStyle/>
        <a:p>
          <a:endParaRPr lang="ru-RU"/>
        </a:p>
      </dgm:t>
    </dgm:pt>
    <dgm:pt modelId="{74B41AE3-18B4-4408-A7CF-C2B97AE4A012}" type="sibTrans" cxnId="{D3FE4AD6-AB4D-42CC-80BD-CC1F32D2ED1E}">
      <dgm:prSet/>
      <dgm:spPr/>
      <dgm:t>
        <a:bodyPr/>
        <a:lstStyle/>
        <a:p>
          <a:endParaRPr lang="ru-RU"/>
        </a:p>
      </dgm:t>
    </dgm:pt>
    <dgm:pt modelId="{A54EFD2C-9123-43EC-90B4-0AD1C548EF6F}">
      <dgm:prSet phldrT="[Текст]" custT="1"/>
      <dgm:spPr>
        <a:solidFill>
          <a:schemeClr val="bg1">
            <a:lumMod val="50000"/>
            <a:alpha val="90000"/>
          </a:schemeClr>
        </a:solidFill>
      </dgm:spPr>
      <dgm:t>
        <a:bodyPr/>
        <a:lstStyle/>
        <a:p>
          <a:r>
            <a:rPr lang="kk-KZ" sz="1600" b="1">
              <a:latin typeface="Times New Roman" pitchFamily="18" charset="0"/>
            </a:rPr>
            <a:t>өсімдіктер қауымының қалыптасу және даму заңдылықтарын зерттейтін ғылым. </a:t>
          </a:r>
          <a:endParaRPr lang="ru-RU" sz="1600" dirty="0"/>
        </a:p>
      </dgm:t>
    </dgm:pt>
    <dgm:pt modelId="{533A26C5-5E23-4956-AFB1-4BC9C5AD94C6}" type="parTrans" cxnId="{D9A431D6-7BA5-4312-AC77-E6F614466396}">
      <dgm:prSet/>
      <dgm:spPr/>
      <dgm:t>
        <a:bodyPr/>
        <a:lstStyle/>
        <a:p>
          <a:endParaRPr lang="ru-RU"/>
        </a:p>
      </dgm:t>
    </dgm:pt>
    <dgm:pt modelId="{D697FCF1-53DD-49F0-873A-16D633294827}" type="sibTrans" cxnId="{D9A431D6-7BA5-4312-AC77-E6F614466396}">
      <dgm:prSet/>
      <dgm:spPr/>
      <dgm:t>
        <a:bodyPr/>
        <a:lstStyle/>
        <a:p>
          <a:endParaRPr lang="ru-RU"/>
        </a:p>
      </dgm:t>
    </dgm:pt>
    <dgm:pt modelId="{CD343FD1-B34B-4FD0-9A30-D673CE4A6ECC}" type="pres">
      <dgm:prSet presAssocID="{C80D36CA-C41A-46FF-B8C5-32D344D7530B}" presName="Name0" presStyleCnt="0">
        <dgm:presLayoutVars>
          <dgm:dir/>
          <dgm:animLvl val="lvl"/>
          <dgm:resizeHandles/>
        </dgm:presLayoutVars>
      </dgm:prSet>
      <dgm:spPr/>
    </dgm:pt>
    <dgm:pt modelId="{7B8C594A-E95A-452D-B0DA-B1B4896BDC98}" type="pres">
      <dgm:prSet presAssocID="{E90379A4-913E-4BD2-B7D5-92FDDAA8BBEA}" presName="linNode" presStyleCnt="0"/>
      <dgm:spPr/>
    </dgm:pt>
    <dgm:pt modelId="{89FBA61A-76DA-4695-9848-4582AF9487EF}" type="pres">
      <dgm:prSet presAssocID="{E90379A4-913E-4BD2-B7D5-92FDDAA8BBEA}" presName="parentShp" presStyleLbl="node1" presStyleIdx="0" presStyleCnt="1">
        <dgm:presLayoutVars>
          <dgm:bulletEnabled val="1"/>
        </dgm:presLayoutVars>
      </dgm:prSet>
      <dgm:spPr/>
    </dgm:pt>
    <dgm:pt modelId="{C3B7A2F5-EBBC-43B0-9425-D678E0609E48}" type="pres">
      <dgm:prSet presAssocID="{E90379A4-913E-4BD2-B7D5-92FDDAA8BBEA}" presName="childShp" presStyleLbl="bgAccFollowNode1" presStyleIdx="0" presStyleCnt="1">
        <dgm:presLayoutVars>
          <dgm:bulletEnabled val="1"/>
        </dgm:presLayoutVars>
      </dgm:prSet>
      <dgm:spPr/>
    </dgm:pt>
  </dgm:ptLst>
  <dgm:cxnLst>
    <dgm:cxn modelId="{CAFF221E-B59C-43E5-BDE4-B944708E5372}" type="presOf" srcId="{C80D36CA-C41A-46FF-B8C5-32D344D7530B}" destId="{CD343FD1-B34B-4FD0-9A30-D673CE4A6ECC}" srcOrd="0" destOrd="0" presId="urn:microsoft.com/office/officeart/2005/8/layout/vList6"/>
    <dgm:cxn modelId="{290C3B9C-B79A-4A97-AEE7-386EF238CA72}" type="presOf" srcId="{E90379A4-913E-4BD2-B7D5-92FDDAA8BBEA}" destId="{89FBA61A-76DA-4695-9848-4582AF9487EF}" srcOrd="0" destOrd="0" presId="urn:microsoft.com/office/officeart/2005/8/layout/vList6"/>
    <dgm:cxn modelId="{DE8B50D5-B680-438A-9E02-23C0461A1F3A}" type="presOf" srcId="{A54EFD2C-9123-43EC-90B4-0AD1C548EF6F}" destId="{C3B7A2F5-EBBC-43B0-9425-D678E0609E48}" srcOrd="0" destOrd="0" presId="urn:microsoft.com/office/officeart/2005/8/layout/vList6"/>
    <dgm:cxn modelId="{D9A431D6-7BA5-4312-AC77-E6F614466396}" srcId="{E90379A4-913E-4BD2-B7D5-92FDDAA8BBEA}" destId="{A54EFD2C-9123-43EC-90B4-0AD1C548EF6F}" srcOrd="0" destOrd="0" parTransId="{533A26C5-5E23-4956-AFB1-4BC9C5AD94C6}" sibTransId="{D697FCF1-53DD-49F0-873A-16D633294827}"/>
    <dgm:cxn modelId="{D3FE4AD6-AB4D-42CC-80BD-CC1F32D2ED1E}" srcId="{C80D36CA-C41A-46FF-B8C5-32D344D7530B}" destId="{E90379A4-913E-4BD2-B7D5-92FDDAA8BBEA}" srcOrd="0" destOrd="0" parTransId="{9644D9AC-6FD6-43C9-96DB-FEDC4E76C57A}" sibTransId="{74B41AE3-18B4-4408-A7CF-C2B97AE4A012}"/>
    <dgm:cxn modelId="{1AABB4EA-4B2A-4A04-A629-69264DDEF2AE}" type="presParOf" srcId="{CD343FD1-B34B-4FD0-9A30-D673CE4A6ECC}" destId="{7B8C594A-E95A-452D-B0DA-B1B4896BDC98}" srcOrd="0" destOrd="0" presId="urn:microsoft.com/office/officeart/2005/8/layout/vList6"/>
    <dgm:cxn modelId="{54F928E1-B00A-4E4D-B1B7-84D59DDFDD44}" type="presParOf" srcId="{7B8C594A-E95A-452D-B0DA-B1B4896BDC98}" destId="{89FBA61A-76DA-4695-9848-4582AF9487EF}" srcOrd="0" destOrd="0" presId="urn:microsoft.com/office/officeart/2005/8/layout/vList6"/>
    <dgm:cxn modelId="{90C218A9-741C-4C70-B60C-59B05977DD1F}" type="presParOf" srcId="{7B8C594A-E95A-452D-B0DA-B1B4896BDC98}" destId="{C3B7A2F5-EBBC-43B0-9425-D678E0609E4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0102-F6F4-47C3-8E76-DF26C7350110}" type="doc">
      <dgm:prSet loTypeId="urn:microsoft.com/office/officeart/2005/8/layout/venn1" loCatId="relationship" qsTypeId="urn:microsoft.com/office/officeart/2005/8/quickstyle/3d3" qsCatId="3D" csTypeId="urn:microsoft.com/office/officeart/2005/8/colors/colorful1#1" csCatId="colorful" phldr="1"/>
      <dgm:spPr/>
    </dgm:pt>
    <dgm:pt modelId="{4A3BECF9-4EFF-4FFD-A078-8EE56D0E144A}">
      <dgm:prSet phldrT="[Текст]"/>
      <dgm:spPr/>
      <dgm:t>
        <a:bodyPr/>
        <a:lstStyle/>
        <a:p>
          <a:r>
            <a:rPr lang="kk-KZ" dirty="0"/>
            <a:t>Фитоценология – геоботаниканың бөлімі, өсімдіктер қауымдарын (фитоценоздарды) зерттейді. </a:t>
          </a:r>
          <a:endParaRPr lang="ru-RU" dirty="0"/>
        </a:p>
      </dgm:t>
    </dgm:pt>
    <dgm:pt modelId="{D70D2445-0E00-45F8-9EB9-5722867EB39D}" type="parTrans" cxnId="{7C1468BA-9718-4F02-A3B8-9A7A15B384E0}">
      <dgm:prSet/>
      <dgm:spPr/>
      <dgm:t>
        <a:bodyPr/>
        <a:lstStyle/>
        <a:p>
          <a:endParaRPr lang="ru-RU"/>
        </a:p>
      </dgm:t>
    </dgm:pt>
    <dgm:pt modelId="{1D18E03F-DDAF-43EC-89FB-48C01F11C951}" type="sibTrans" cxnId="{7C1468BA-9718-4F02-A3B8-9A7A15B384E0}">
      <dgm:prSet/>
      <dgm:spPr/>
      <dgm:t>
        <a:bodyPr/>
        <a:lstStyle/>
        <a:p>
          <a:endParaRPr lang="ru-RU"/>
        </a:p>
      </dgm:t>
    </dgm:pt>
    <dgm:pt modelId="{2AB11B84-840C-40DD-AA42-9795B51B7A0E}">
      <dgm:prSet custT="1"/>
      <dgm:spPr/>
      <dgm:t>
        <a:bodyPr/>
        <a:lstStyle/>
        <a:p>
          <a:r>
            <a:rPr lang="kk-KZ" sz="1800" dirty="0"/>
            <a:t> Фитоценология – адамға пайдалы қасиеттерін қолдану мақсатында өсімдіктерді зерттейтін ғылым саласы, өте пайдалы өсімдіктерді сол адамдардың қорғау үшін қорғау тәсілдерін жасайды. </a:t>
          </a:r>
          <a:endParaRPr lang="ru-RU" sz="1800" dirty="0"/>
        </a:p>
      </dgm:t>
    </dgm:pt>
    <dgm:pt modelId="{3412FE17-6B24-41EF-AB17-11B5294142ED}" type="parTrans" cxnId="{D0FF0B79-1A89-49EF-A7D5-F4935F3A0E6D}">
      <dgm:prSet/>
      <dgm:spPr/>
      <dgm:t>
        <a:bodyPr/>
        <a:lstStyle/>
        <a:p>
          <a:endParaRPr lang="ru-RU"/>
        </a:p>
      </dgm:t>
    </dgm:pt>
    <dgm:pt modelId="{E2AFC6D9-E878-4A45-996A-F14D69FAE458}" type="sibTrans" cxnId="{D0FF0B79-1A89-49EF-A7D5-F4935F3A0E6D}">
      <dgm:prSet/>
      <dgm:spPr/>
      <dgm:t>
        <a:bodyPr/>
        <a:lstStyle/>
        <a:p>
          <a:endParaRPr lang="ru-RU"/>
        </a:p>
      </dgm:t>
    </dgm:pt>
    <dgm:pt modelId="{9E7962F3-3527-4175-AB62-4306A637508D}">
      <dgm:prSet custT="1"/>
      <dgm:spPr/>
      <dgm:t>
        <a:bodyPr/>
        <a:lstStyle/>
        <a:p>
          <a:r>
            <a:rPr lang="kk-KZ" sz="1800" dirty="0"/>
            <a:t> Фитоценология – ботаниканың бөлімі, өсімдіктер фитоценоздарын зерттейді. </a:t>
          </a:r>
          <a:endParaRPr lang="ru-RU" sz="1800" dirty="0"/>
        </a:p>
      </dgm:t>
    </dgm:pt>
    <dgm:pt modelId="{AC98D6A3-3E6A-481A-9D99-4AAA5EFA62C4}" type="parTrans" cxnId="{608C2D56-228C-41C5-87FA-E5276AA034BD}">
      <dgm:prSet/>
      <dgm:spPr/>
      <dgm:t>
        <a:bodyPr/>
        <a:lstStyle/>
        <a:p>
          <a:endParaRPr lang="ru-RU"/>
        </a:p>
      </dgm:t>
    </dgm:pt>
    <dgm:pt modelId="{0395F58E-4887-4172-A9A4-E84E9D953A0D}" type="sibTrans" cxnId="{608C2D56-228C-41C5-87FA-E5276AA034BD}">
      <dgm:prSet/>
      <dgm:spPr/>
      <dgm:t>
        <a:bodyPr/>
        <a:lstStyle/>
        <a:p>
          <a:endParaRPr lang="ru-RU"/>
        </a:p>
      </dgm:t>
    </dgm:pt>
    <dgm:pt modelId="{F70CF2D4-653D-437E-BBA1-C63B7B9C31C3}" type="pres">
      <dgm:prSet presAssocID="{78390102-F6F4-47C3-8E76-DF26C7350110}" presName="compositeShape" presStyleCnt="0">
        <dgm:presLayoutVars>
          <dgm:chMax val="7"/>
          <dgm:dir/>
          <dgm:resizeHandles val="exact"/>
        </dgm:presLayoutVars>
      </dgm:prSet>
      <dgm:spPr/>
    </dgm:pt>
    <dgm:pt modelId="{20BFD1DD-AE86-461F-BD44-5AB4889984A3}" type="pres">
      <dgm:prSet presAssocID="{2AB11B84-840C-40DD-AA42-9795B51B7A0E}" presName="circ1" presStyleLbl="vennNode1" presStyleIdx="0" presStyleCnt="3" custScaleX="155722"/>
      <dgm:spPr/>
    </dgm:pt>
    <dgm:pt modelId="{43E15DBC-EABE-4E2B-AA81-58805F32E7C6}" type="pres">
      <dgm:prSet presAssocID="{2AB11B84-840C-40DD-AA42-9795B51B7A0E}" presName="circ1Tx" presStyleLbl="revTx" presStyleIdx="0" presStyleCnt="0">
        <dgm:presLayoutVars>
          <dgm:chMax val="0"/>
          <dgm:chPref val="0"/>
          <dgm:bulletEnabled val="1"/>
        </dgm:presLayoutVars>
      </dgm:prSet>
      <dgm:spPr/>
    </dgm:pt>
    <dgm:pt modelId="{5B000184-A2FC-4BA1-A875-2400A3CAD416}" type="pres">
      <dgm:prSet presAssocID="{4A3BECF9-4EFF-4FFD-A078-8EE56D0E144A}" presName="circ2" presStyleLbl="vennNode1" presStyleIdx="1" presStyleCnt="3" custScaleX="144612" custLinFactNeighborX="30721" custLinFactNeighborY="6759"/>
      <dgm:spPr/>
    </dgm:pt>
    <dgm:pt modelId="{EE1B0058-B22F-4618-8E79-EF5BAB72856B}" type="pres">
      <dgm:prSet presAssocID="{4A3BECF9-4EFF-4FFD-A078-8EE56D0E144A}" presName="circ2Tx" presStyleLbl="revTx" presStyleIdx="0" presStyleCnt="0">
        <dgm:presLayoutVars>
          <dgm:chMax val="0"/>
          <dgm:chPref val="0"/>
          <dgm:bulletEnabled val="1"/>
        </dgm:presLayoutVars>
      </dgm:prSet>
      <dgm:spPr/>
    </dgm:pt>
    <dgm:pt modelId="{9AA899CE-B656-4BCE-A66D-9F1F2D841552}" type="pres">
      <dgm:prSet presAssocID="{9E7962F3-3527-4175-AB62-4306A637508D}" presName="circ3" presStyleLbl="vennNode1" presStyleIdx="2" presStyleCnt="3" custScaleX="149315" custLinFactNeighborX="-3797" custLinFactNeighborY="9211"/>
      <dgm:spPr/>
    </dgm:pt>
    <dgm:pt modelId="{114F22E4-7864-4CF6-B42C-DD58C7D70952}" type="pres">
      <dgm:prSet presAssocID="{9E7962F3-3527-4175-AB62-4306A637508D}" presName="circ3Tx" presStyleLbl="revTx" presStyleIdx="0" presStyleCnt="0">
        <dgm:presLayoutVars>
          <dgm:chMax val="0"/>
          <dgm:chPref val="0"/>
          <dgm:bulletEnabled val="1"/>
        </dgm:presLayoutVars>
      </dgm:prSet>
      <dgm:spPr/>
    </dgm:pt>
  </dgm:ptLst>
  <dgm:cxnLst>
    <dgm:cxn modelId="{8C4EE735-EDF1-4A4F-89C3-2BBF9C52F2C0}" type="presOf" srcId="{2AB11B84-840C-40DD-AA42-9795B51B7A0E}" destId="{43E15DBC-EABE-4E2B-AA81-58805F32E7C6}" srcOrd="1" destOrd="0" presId="urn:microsoft.com/office/officeart/2005/8/layout/venn1"/>
    <dgm:cxn modelId="{7C573F60-8DB6-44A2-AE39-0B3CF65E340F}" type="presOf" srcId="{78390102-F6F4-47C3-8E76-DF26C7350110}" destId="{F70CF2D4-653D-437E-BBA1-C63B7B9C31C3}" srcOrd="0" destOrd="0" presId="urn:microsoft.com/office/officeart/2005/8/layout/venn1"/>
    <dgm:cxn modelId="{0F26CB67-CB56-49A0-9467-3B0E1851A168}" type="presOf" srcId="{4A3BECF9-4EFF-4FFD-A078-8EE56D0E144A}" destId="{5B000184-A2FC-4BA1-A875-2400A3CAD416}" srcOrd="0" destOrd="0" presId="urn:microsoft.com/office/officeart/2005/8/layout/venn1"/>
    <dgm:cxn modelId="{FF94FA70-C7A9-45EF-925D-1FB195B8B20C}" type="presOf" srcId="{4A3BECF9-4EFF-4FFD-A078-8EE56D0E144A}" destId="{EE1B0058-B22F-4618-8E79-EF5BAB72856B}" srcOrd="1" destOrd="0" presId="urn:microsoft.com/office/officeart/2005/8/layout/venn1"/>
    <dgm:cxn modelId="{608C2D56-228C-41C5-87FA-E5276AA034BD}" srcId="{78390102-F6F4-47C3-8E76-DF26C7350110}" destId="{9E7962F3-3527-4175-AB62-4306A637508D}" srcOrd="2" destOrd="0" parTransId="{AC98D6A3-3E6A-481A-9D99-4AAA5EFA62C4}" sibTransId="{0395F58E-4887-4172-A9A4-E84E9D953A0D}"/>
    <dgm:cxn modelId="{D0FF0B79-1A89-49EF-A7D5-F4935F3A0E6D}" srcId="{78390102-F6F4-47C3-8E76-DF26C7350110}" destId="{2AB11B84-840C-40DD-AA42-9795B51B7A0E}" srcOrd="0" destOrd="0" parTransId="{3412FE17-6B24-41EF-AB17-11B5294142ED}" sibTransId="{E2AFC6D9-E878-4A45-996A-F14D69FAE458}"/>
    <dgm:cxn modelId="{CDD1C381-06B2-4768-9A13-83D51EDF9172}" type="presOf" srcId="{2AB11B84-840C-40DD-AA42-9795B51B7A0E}" destId="{20BFD1DD-AE86-461F-BD44-5AB4889984A3}" srcOrd="0" destOrd="0" presId="urn:microsoft.com/office/officeart/2005/8/layout/venn1"/>
    <dgm:cxn modelId="{EACDC0A8-5AE6-49D5-8E6F-EA82699B2014}" type="presOf" srcId="{9E7962F3-3527-4175-AB62-4306A637508D}" destId="{114F22E4-7864-4CF6-B42C-DD58C7D70952}" srcOrd="1" destOrd="0" presId="urn:microsoft.com/office/officeart/2005/8/layout/venn1"/>
    <dgm:cxn modelId="{06485FB9-1C37-4E21-952C-B6BFA1BE2F8E}" type="presOf" srcId="{9E7962F3-3527-4175-AB62-4306A637508D}" destId="{9AA899CE-B656-4BCE-A66D-9F1F2D841552}" srcOrd="0" destOrd="0" presId="urn:microsoft.com/office/officeart/2005/8/layout/venn1"/>
    <dgm:cxn modelId="{7C1468BA-9718-4F02-A3B8-9A7A15B384E0}" srcId="{78390102-F6F4-47C3-8E76-DF26C7350110}" destId="{4A3BECF9-4EFF-4FFD-A078-8EE56D0E144A}" srcOrd="1" destOrd="0" parTransId="{D70D2445-0E00-45F8-9EB9-5722867EB39D}" sibTransId="{1D18E03F-DDAF-43EC-89FB-48C01F11C951}"/>
    <dgm:cxn modelId="{7623009C-0C3A-4D4E-A7E5-9D9488E6849C}" type="presParOf" srcId="{F70CF2D4-653D-437E-BBA1-C63B7B9C31C3}" destId="{20BFD1DD-AE86-461F-BD44-5AB4889984A3}" srcOrd="0" destOrd="0" presId="urn:microsoft.com/office/officeart/2005/8/layout/venn1"/>
    <dgm:cxn modelId="{62887782-D7EE-4E32-8C04-5144A34B5F59}" type="presParOf" srcId="{F70CF2D4-653D-437E-BBA1-C63B7B9C31C3}" destId="{43E15DBC-EABE-4E2B-AA81-58805F32E7C6}" srcOrd="1" destOrd="0" presId="urn:microsoft.com/office/officeart/2005/8/layout/venn1"/>
    <dgm:cxn modelId="{8A70DBE9-4B9C-4E71-8881-6F4239C9B94C}" type="presParOf" srcId="{F70CF2D4-653D-437E-BBA1-C63B7B9C31C3}" destId="{5B000184-A2FC-4BA1-A875-2400A3CAD416}" srcOrd="2" destOrd="0" presId="urn:microsoft.com/office/officeart/2005/8/layout/venn1"/>
    <dgm:cxn modelId="{B5782B32-4CD9-4F18-BBFE-F99DC150585B}" type="presParOf" srcId="{F70CF2D4-653D-437E-BBA1-C63B7B9C31C3}" destId="{EE1B0058-B22F-4618-8E79-EF5BAB72856B}" srcOrd="3" destOrd="0" presId="urn:microsoft.com/office/officeart/2005/8/layout/venn1"/>
    <dgm:cxn modelId="{01B2ADB0-B6CA-42DC-BADA-4316E2F82DB4}" type="presParOf" srcId="{F70CF2D4-653D-437E-BBA1-C63B7B9C31C3}" destId="{9AA899CE-B656-4BCE-A66D-9F1F2D841552}" srcOrd="4" destOrd="0" presId="urn:microsoft.com/office/officeart/2005/8/layout/venn1"/>
    <dgm:cxn modelId="{705E3412-4AD2-44F0-A3B6-9A0940A0F032}" type="presParOf" srcId="{F70CF2D4-653D-437E-BBA1-C63B7B9C31C3}" destId="{114F22E4-7864-4CF6-B42C-DD58C7D7095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F86D7-785E-4544-BC86-9FFF133B29C0}"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731A5189-0873-4A98-8B28-42EE2C554164}">
      <dgm:prSet phldrT="[Текст]"/>
      <dgm:spPr/>
      <dgm:t>
        <a:bodyPr/>
        <a:lstStyle/>
        <a:p>
          <a:r>
            <a:rPr lang="kk-KZ" dirty="0"/>
            <a:t>1. Тіршілікке қажетті заттар үшін бір-бірімен бәсекелестік немесе Ч. Дарвин бойынша </a:t>
          </a:r>
          <a:r>
            <a:rPr lang="kk-KZ" dirty="0">
              <a:latin typeface="Times New Roman" panose="02020603050405020304" pitchFamily="18" charset="0"/>
              <a:cs typeface="Times New Roman" panose="02020603050405020304" pitchFamily="18" charset="0"/>
            </a:rPr>
            <a:t>тіршілік</a:t>
          </a:r>
          <a:r>
            <a:rPr lang="kk-KZ" dirty="0"/>
            <a:t> үшін күрес. Бұл бір жағынан өсімдікті нашарлатады, екінші жағынан табиғи сұрыптаудың негізін қалайды. Табиғи сұрыптаудың нәтижесінде фитоценоз құрамына бір-бірімен байланысқан немесе бағынышты түрлер кіреді.</a:t>
          </a:r>
          <a:endParaRPr lang="ru-RU" dirty="0"/>
        </a:p>
      </dgm:t>
    </dgm:pt>
    <dgm:pt modelId="{0289A87E-E488-4FF9-A187-83F70C455F30}" type="parTrans" cxnId="{923F7760-85C9-4A38-AE77-08203637BC29}">
      <dgm:prSet/>
      <dgm:spPr/>
      <dgm:t>
        <a:bodyPr/>
        <a:lstStyle/>
        <a:p>
          <a:endParaRPr lang="ru-RU"/>
        </a:p>
      </dgm:t>
    </dgm:pt>
    <dgm:pt modelId="{511A60A2-A1C7-488E-B96C-5285BA53C273}" type="sibTrans" cxnId="{923F7760-85C9-4A38-AE77-08203637BC29}">
      <dgm:prSet/>
      <dgm:spPr/>
      <dgm:t>
        <a:bodyPr/>
        <a:lstStyle/>
        <a:p>
          <a:endParaRPr lang="ru-RU"/>
        </a:p>
      </dgm:t>
    </dgm:pt>
    <dgm:pt modelId="{F3889CBF-EC21-48C1-8FCD-20EC4652B2AE}">
      <dgm:prSet/>
      <dgm:spPr/>
      <dgm:t>
        <a:bodyPr/>
        <a:lstStyle/>
        <a:p>
          <a:r>
            <a:rPr lang="kk-KZ" dirty="0"/>
            <a:t>2. Бір – біріне жәрдем беру – фитоценоздағы өсімдіктер бір-біріне пайдалы әсер етеді. Ағаштар ????? көлеңке сүйген өсімдіктер тіршілік </a:t>
          </a:r>
          <a:r>
            <a:rPr lang="kk-KZ" dirty="0">
              <a:latin typeface="Times New Roman" panose="02020603050405020304" pitchFamily="18" charset="0"/>
              <a:cs typeface="Times New Roman" panose="02020603050405020304" pitchFamily="18" charset="0"/>
            </a:rPr>
            <a:t>етеді</a:t>
          </a:r>
          <a:r>
            <a:rPr lang="kk-KZ" dirty="0"/>
            <a:t>, өйткені олар ашық жерде өсе алмайды немесе нашар өседі. Ағаштардың діңдері және бұталардың бұтақтары лиандарға механикалық сүйектер тірек болады, ал лианаларды топырақпен байланысы жоқ эпифиттер орналасады. </a:t>
          </a:r>
          <a:endParaRPr lang="ru-RU" dirty="0"/>
        </a:p>
      </dgm:t>
    </dgm:pt>
    <dgm:pt modelId="{E2F255FB-BA87-4B3B-A72A-22654482305B}" type="parTrans" cxnId="{32735404-CB92-4E12-9D0E-67A1F50F5FBA}">
      <dgm:prSet/>
      <dgm:spPr/>
      <dgm:t>
        <a:bodyPr/>
        <a:lstStyle/>
        <a:p>
          <a:endParaRPr lang="ru-RU"/>
        </a:p>
      </dgm:t>
    </dgm:pt>
    <dgm:pt modelId="{1A241427-73A0-4CB3-912F-8959752698BD}" type="sibTrans" cxnId="{32735404-CB92-4E12-9D0E-67A1F50F5FBA}">
      <dgm:prSet/>
      <dgm:spPr/>
      <dgm:t>
        <a:bodyPr/>
        <a:lstStyle/>
        <a:p>
          <a:endParaRPr lang="ru-RU"/>
        </a:p>
      </dgm:t>
    </dgm:pt>
    <dgm:pt modelId="{DB5D65F9-2FC8-4E2D-A89E-9EC6DFDC1D1E}" type="pres">
      <dgm:prSet presAssocID="{EA9F86D7-785E-4544-BC86-9FFF133B29C0}" presName="linear" presStyleCnt="0">
        <dgm:presLayoutVars>
          <dgm:animLvl val="lvl"/>
          <dgm:resizeHandles val="exact"/>
        </dgm:presLayoutVars>
      </dgm:prSet>
      <dgm:spPr/>
    </dgm:pt>
    <dgm:pt modelId="{B406E8F3-BF49-48FE-A6D0-540D0BBC8B82}" type="pres">
      <dgm:prSet presAssocID="{731A5189-0873-4A98-8B28-42EE2C554164}" presName="parentText" presStyleLbl="node1" presStyleIdx="0" presStyleCnt="2">
        <dgm:presLayoutVars>
          <dgm:chMax val="0"/>
          <dgm:bulletEnabled val="1"/>
        </dgm:presLayoutVars>
      </dgm:prSet>
      <dgm:spPr/>
    </dgm:pt>
    <dgm:pt modelId="{B41AC492-0DAF-4FCF-8D32-1F95D1160AB4}" type="pres">
      <dgm:prSet presAssocID="{511A60A2-A1C7-488E-B96C-5285BA53C273}" presName="spacer" presStyleCnt="0"/>
      <dgm:spPr/>
    </dgm:pt>
    <dgm:pt modelId="{A3D2FBDB-778F-46A0-9843-DB44FDBC3586}" type="pres">
      <dgm:prSet presAssocID="{F3889CBF-EC21-48C1-8FCD-20EC4652B2AE}" presName="parentText" presStyleLbl="node1" presStyleIdx="1" presStyleCnt="2">
        <dgm:presLayoutVars>
          <dgm:chMax val="0"/>
          <dgm:bulletEnabled val="1"/>
        </dgm:presLayoutVars>
      </dgm:prSet>
      <dgm:spPr/>
    </dgm:pt>
  </dgm:ptLst>
  <dgm:cxnLst>
    <dgm:cxn modelId="{32735404-CB92-4E12-9D0E-67A1F50F5FBA}" srcId="{EA9F86D7-785E-4544-BC86-9FFF133B29C0}" destId="{F3889CBF-EC21-48C1-8FCD-20EC4652B2AE}" srcOrd="1" destOrd="0" parTransId="{E2F255FB-BA87-4B3B-A72A-22654482305B}" sibTransId="{1A241427-73A0-4CB3-912F-8959752698BD}"/>
    <dgm:cxn modelId="{90F18F07-5E93-48C4-8F20-EE06DD29A681}" type="presOf" srcId="{EA9F86D7-785E-4544-BC86-9FFF133B29C0}" destId="{DB5D65F9-2FC8-4E2D-A89E-9EC6DFDC1D1E}" srcOrd="0" destOrd="0" presId="urn:microsoft.com/office/officeart/2005/8/layout/vList2"/>
    <dgm:cxn modelId="{923F7760-85C9-4A38-AE77-08203637BC29}" srcId="{EA9F86D7-785E-4544-BC86-9FFF133B29C0}" destId="{731A5189-0873-4A98-8B28-42EE2C554164}" srcOrd="0" destOrd="0" parTransId="{0289A87E-E488-4FF9-A187-83F70C455F30}" sibTransId="{511A60A2-A1C7-488E-B96C-5285BA53C273}"/>
    <dgm:cxn modelId="{67341EA5-C2D5-415F-9E12-2844C05E2753}" type="presOf" srcId="{731A5189-0873-4A98-8B28-42EE2C554164}" destId="{B406E8F3-BF49-48FE-A6D0-540D0BBC8B82}" srcOrd="0" destOrd="0" presId="urn:microsoft.com/office/officeart/2005/8/layout/vList2"/>
    <dgm:cxn modelId="{A3E76DCF-9762-4723-AC1E-C26A97148902}" type="presOf" srcId="{F3889CBF-EC21-48C1-8FCD-20EC4652B2AE}" destId="{A3D2FBDB-778F-46A0-9843-DB44FDBC3586}" srcOrd="0" destOrd="0" presId="urn:microsoft.com/office/officeart/2005/8/layout/vList2"/>
    <dgm:cxn modelId="{A9060C99-6B87-4B44-823A-8D67CE5475FB}" type="presParOf" srcId="{DB5D65F9-2FC8-4E2D-A89E-9EC6DFDC1D1E}" destId="{B406E8F3-BF49-48FE-A6D0-540D0BBC8B82}" srcOrd="0" destOrd="0" presId="urn:microsoft.com/office/officeart/2005/8/layout/vList2"/>
    <dgm:cxn modelId="{7D22F42B-931B-4271-A692-2F6B8CDBD7D6}" type="presParOf" srcId="{DB5D65F9-2FC8-4E2D-A89E-9EC6DFDC1D1E}" destId="{B41AC492-0DAF-4FCF-8D32-1F95D1160AB4}" srcOrd="1" destOrd="0" presId="urn:microsoft.com/office/officeart/2005/8/layout/vList2"/>
    <dgm:cxn modelId="{16B70CA2-0573-42A2-A308-64EA9BB8E207}" type="presParOf" srcId="{DB5D65F9-2FC8-4E2D-A89E-9EC6DFDC1D1E}" destId="{A3D2FBDB-778F-46A0-9843-DB44FDBC358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7A2F5-EBBC-43B0-9425-D678E0609E48}">
      <dsp:nvSpPr>
        <dsp:cNvPr id="0" name=""/>
        <dsp:cNvSpPr/>
      </dsp:nvSpPr>
      <dsp:spPr>
        <a:xfrm>
          <a:off x="3398777" y="0"/>
          <a:ext cx="5098166" cy="2104008"/>
        </a:xfrm>
        <a:prstGeom prst="rightArrow">
          <a:avLst>
            <a:gd name="adj1" fmla="val 75000"/>
            <a:gd name="adj2" fmla="val 50000"/>
          </a:avLst>
        </a:prstGeom>
        <a:solidFill>
          <a:schemeClr val="bg1">
            <a:lumMod val="5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kk-KZ" sz="1600" b="1" kern="1200">
              <a:latin typeface="Times New Roman" pitchFamily="18" charset="0"/>
            </a:rPr>
            <a:t>өсімдіктер қауымының қалыптасу және даму заңдылықтарын зерттейтін ғылым. </a:t>
          </a:r>
          <a:endParaRPr lang="ru-RU" sz="1600" kern="1200" dirty="0"/>
        </a:p>
      </dsp:txBody>
      <dsp:txXfrm>
        <a:off x="3398777" y="263001"/>
        <a:ext cx="4309163" cy="1578006"/>
      </dsp:txXfrm>
    </dsp:sp>
    <dsp:sp modelId="{89FBA61A-76DA-4695-9848-4582AF9487EF}">
      <dsp:nvSpPr>
        <dsp:cNvPr id="0" name=""/>
        <dsp:cNvSpPr/>
      </dsp:nvSpPr>
      <dsp:spPr>
        <a:xfrm>
          <a:off x="0" y="0"/>
          <a:ext cx="3398777" cy="2104008"/>
        </a:xfrm>
        <a:prstGeom prst="round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kk-KZ" sz="3400" kern="1200" dirty="0"/>
            <a:t>Фитоценология</a:t>
          </a:r>
          <a:endParaRPr lang="ru-RU" sz="3400" kern="1200" dirty="0"/>
        </a:p>
      </dsp:txBody>
      <dsp:txXfrm>
        <a:off x="102709" y="102709"/>
        <a:ext cx="3193359" cy="189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FD1DD-AE86-461F-BD44-5AB4889984A3}">
      <dsp:nvSpPr>
        <dsp:cNvPr id="0" name=""/>
        <dsp:cNvSpPr/>
      </dsp:nvSpPr>
      <dsp:spPr>
        <a:xfrm>
          <a:off x="1983060" y="149592"/>
          <a:ext cx="4819626" cy="3095019"/>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kk-KZ" sz="1800" kern="1200" dirty="0"/>
            <a:t> Фитоценология – адамға пайдалы қасиеттерін қолдану мақсатында өсімдіктерді зерттейтін ғылым саласы, өте пайдалы өсімдіктерді сол адамдардың қорғау үшін қорғау тәсілдерін жасайды. </a:t>
          </a:r>
          <a:endParaRPr lang="ru-RU" sz="1800" kern="1200" dirty="0"/>
        </a:p>
      </dsp:txBody>
      <dsp:txXfrm>
        <a:off x="2625677" y="691221"/>
        <a:ext cx="3534392" cy="1392758"/>
      </dsp:txXfrm>
    </dsp:sp>
    <dsp:sp modelId="{5B000184-A2FC-4BA1-A875-2400A3CAD416}">
      <dsp:nvSpPr>
        <dsp:cNvPr id="0" name=""/>
        <dsp:cNvSpPr/>
      </dsp:nvSpPr>
      <dsp:spPr>
        <a:xfrm>
          <a:off x="4222596" y="2233572"/>
          <a:ext cx="4475769" cy="3095019"/>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kk-KZ" sz="2000" kern="1200" dirty="0"/>
            <a:t>Фитоценология – геоботаниканың бөлімі, өсімдіктер қауымдарын (фитоценоздарды) зерттейді. </a:t>
          </a:r>
          <a:endParaRPr lang="ru-RU" sz="2000" kern="1200" dirty="0"/>
        </a:p>
      </dsp:txBody>
      <dsp:txXfrm>
        <a:off x="5591435" y="3033119"/>
        <a:ext cx="2685461" cy="1702260"/>
      </dsp:txXfrm>
    </dsp:sp>
    <dsp:sp modelId="{9AA899CE-B656-4BCE-A66D-9F1F2D841552}">
      <dsp:nvSpPr>
        <dsp:cNvPr id="0" name=""/>
        <dsp:cNvSpPr/>
      </dsp:nvSpPr>
      <dsp:spPr>
        <a:xfrm>
          <a:off x="847905" y="2233572"/>
          <a:ext cx="4621328" cy="3095019"/>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kk-KZ" sz="1800" kern="1200" dirty="0"/>
            <a:t> Фитоценология – ботаниканың бөлімі, өсімдіктер фитоценоздарын зерттейді. </a:t>
          </a:r>
          <a:endParaRPr lang="ru-RU" sz="1800" kern="1200" dirty="0"/>
        </a:p>
      </dsp:txBody>
      <dsp:txXfrm>
        <a:off x="1283080" y="3033119"/>
        <a:ext cx="2772797" cy="1702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6E8F3-BF49-48FE-A6D0-540D0BBC8B82}">
      <dsp:nvSpPr>
        <dsp:cNvPr id="0" name=""/>
        <dsp:cNvSpPr/>
      </dsp:nvSpPr>
      <dsp:spPr>
        <a:xfrm>
          <a:off x="0" y="54960"/>
          <a:ext cx="8640960" cy="23680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kk-KZ" sz="2300" kern="1200" dirty="0"/>
            <a:t>1. Тіршілікке қажетті заттар үшін бір-бірімен бәсекелестік немесе Ч. Дарвин бойынша </a:t>
          </a:r>
          <a:r>
            <a:rPr lang="kk-KZ" sz="2300" kern="1200" dirty="0">
              <a:latin typeface="Times New Roman" panose="02020603050405020304" pitchFamily="18" charset="0"/>
              <a:cs typeface="Times New Roman" panose="02020603050405020304" pitchFamily="18" charset="0"/>
            </a:rPr>
            <a:t>тіршілік</a:t>
          </a:r>
          <a:r>
            <a:rPr lang="kk-KZ" sz="2300" kern="1200" dirty="0"/>
            <a:t> үшін күрес. Бұл бір жағынан өсімдікті нашарлатады, екінші жағынан табиғи сұрыптаудың негізін қалайды. Табиғи сұрыптаудың нәтижесінде фитоценоз құрамына бір-бірімен байланысқан немесе бағынышты түрлер кіреді.</a:t>
          </a:r>
          <a:endParaRPr lang="ru-RU" sz="2300" kern="1200" dirty="0"/>
        </a:p>
      </dsp:txBody>
      <dsp:txXfrm>
        <a:off x="115600" y="170560"/>
        <a:ext cx="8409760" cy="2136880"/>
      </dsp:txXfrm>
    </dsp:sp>
    <dsp:sp modelId="{A3D2FBDB-778F-46A0-9843-DB44FDBC3586}">
      <dsp:nvSpPr>
        <dsp:cNvPr id="0" name=""/>
        <dsp:cNvSpPr/>
      </dsp:nvSpPr>
      <dsp:spPr>
        <a:xfrm>
          <a:off x="0" y="2489280"/>
          <a:ext cx="8640960" cy="23680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kk-KZ" sz="2300" kern="1200" dirty="0"/>
            <a:t>2. Бір – біріне жәрдем беру – фитоценоздағы өсімдіктер бір-біріне пайдалы әсер етеді. Ағаштар ????? көлеңке сүйген өсімдіктер тіршілік </a:t>
          </a:r>
          <a:r>
            <a:rPr lang="kk-KZ" sz="2300" kern="1200" dirty="0">
              <a:latin typeface="Times New Roman" panose="02020603050405020304" pitchFamily="18" charset="0"/>
              <a:cs typeface="Times New Roman" panose="02020603050405020304" pitchFamily="18" charset="0"/>
            </a:rPr>
            <a:t>етеді</a:t>
          </a:r>
          <a:r>
            <a:rPr lang="kk-KZ" sz="2300" kern="1200" dirty="0"/>
            <a:t>, өйткені олар ашық жерде өсе алмайды немесе нашар өседі. Ағаштардың діңдері және бұталардың бұтақтары лиандарға механикалық сүйектер тірек болады, ал лианаларды топырақпен байланысы жоқ эпифиттер орналасады. </a:t>
          </a:r>
          <a:endParaRPr lang="ru-RU" sz="2300" kern="1200" dirty="0"/>
        </a:p>
      </dsp:txBody>
      <dsp:txXfrm>
        <a:off x="115600" y="2604880"/>
        <a:ext cx="8409760" cy="213688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5B798-322B-4140-A505-CA7973E347FB}"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255B-A88D-47AE-8566-BB54EDAB1D23}" type="slidenum">
              <a:rPr lang="ru-KZ" smtClean="0"/>
              <a:t>‹#›</a:t>
            </a:fld>
            <a:endParaRPr lang="ru-KZ"/>
          </a:p>
        </p:txBody>
      </p:sp>
    </p:spTree>
    <p:extLst>
      <p:ext uri="{BB962C8B-B14F-4D97-AF65-F5344CB8AC3E}">
        <p14:creationId xmlns:p14="http://schemas.microsoft.com/office/powerpoint/2010/main" val="234985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07A4B-CBE3-5FC1-B304-753F9ACC07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0CD63772-40C3-2574-68B1-E13F738A8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A2810B53-7300-5275-5C23-EFD9678E56EC}"/>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A26D509B-F70A-9A4F-1069-BB7EA20E248C}"/>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7E231A76-6EE0-6567-0F51-51B9022CFF44}"/>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6911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5B52D9-B3AE-57F6-D3D8-B36BD89C76DC}"/>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FB1A6780-574B-A39A-CC37-C6DB35F9D71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2FC82E84-3E92-44B0-A7DC-23CA681CDEEA}"/>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B8FC8291-C194-DC2F-91E7-D828A4C11E2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4681C0E-272C-4603-9C8B-AEF1F8613164}"/>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262737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A7DE3A6-8A34-257E-A170-FE55E03E44DE}"/>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8059AF4E-EBC9-1AC9-0805-76B970357A3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440DB3D-A5AB-76DF-C654-F95CAF78E0D1}"/>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05F60D5C-0105-22B0-FB09-DECD13AA1B9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CBF0AAE-9FF0-8019-E9AA-29B614910F12}"/>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269019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F4B38-5220-67E1-0412-85BBA83EB18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92C7D083-9324-9AFF-795D-2A1CE36D2F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F6E7760-0005-DB46-C646-FBD41853B3DC}"/>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5B829E77-69E5-874A-2BFE-7AEE18039EE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3581570-708A-CCB3-F6E3-30DEE7900765}"/>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307340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DB574B-0D9D-BA92-DF53-75DF1BB325B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B0E137A3-0AD4-2FDD-9743-82702D750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2166F27-DDE0-3806-7486-0A040939648E}"/>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BAF1DD17-F1B1-C179-588C-4DE5D272992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C48C840-3C49-157B-D5C6-090377D770B8}"/>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17354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CE82B-A4E7-E39B-1974-8950F2ECAED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C62CF215-A8DB-8210-C59A-EA7A20153BA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CE653EA7-5EDA-6A89-257A-217671CEEA1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34D058B9-AF25-E090-BA59-C25CEBFE2321}"/>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A251793F-2355-0B81-29E2-93CFF9980A9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7CA5F9C-F1A7-820D-FF36-ADC33437EE67}"/>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12815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818BF-27C8-3EAD-5CB9-66954DF085FE}"/>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9E2128BF-0A75-8FAC-D211-FF30E0C7A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6601AE8-45E9-F564-1278-0055C79C57F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F2B770FF-91D0-1692-E4CF-34ADFC7CA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577A0A4-3573-193A-2BC5-9342276D7D0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D9BB6FF0-5091-C369-E55C-CAA9BC2A5261}"/>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FCB6EF7D-330C-C6F4-55B7-1A1B484D7FCC}"/>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372CD350-DBA3-323E-591E-D2DBB695292F}"/>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333083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1E50FD-42D8-3FC2-FF9A-CDDE34713414}"/>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FD5AE73E-AAAC-63AD-39C9-A7C0B27F8206}"/>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78FBA33F-AAFC-5D30-39E9-FEF7F20B548E}"/>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BC914108-85BC-6141-6983-91812676B299}"/>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28947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438948C-613A-C9AB-17C9-56E2EBA8837F}"/>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01BB6468-24A0-DEE8-347C-1BCD4A1DBC78}"/>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D1C947DC-65FC-1B23-4D99-1E0A9FC88068}"/>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363366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B44D43-4821-1098-D615-B0EB0C3127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8E5D8762-F12F-46DA-60EE-0DB592604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8EC312BC-C9D8-78DE-FFC5-20829F999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51AD49-5008-5340-DF65-4772E18A87FF}"/>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E77757F1-3169-B1E3-25C8-76E38F3E149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DA3BEF7-7E78-3DA2-E5C5-B1BC3A8B4FF9}"/>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19642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D99B9B-8352-D5EA-139B-C723DE8D86B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CC918449-815B-21A8-5B13-E173E303D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ACD6EC07-E9C2-E16B-7F39-0A6C6B7C1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EB969C7-40B6-8B97-6A58-31CAFA10A74E}"/>
              </a:ext>
            </a:extLst>
          </p:cNvPr>
          <p:cNvSpPr>
            <a:spLocks noGrp="1"/>
          </p:cNvSpPr>
          <p:nvPr>
            <p:ph type="dt" sz="half" idx="10"/>
          </p:nvPr>
        </p:nvSpPr>
        <p:spPr/>
        <p:txBody>
          <a:bodyPr/>
          <a:lstStyle/>
          <a:p>
            <a:fld id="{BCC5BE8B-C4B4-4684-9163-7D2EF8DFE311}"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FDF2B7E2-0BB7-F3A7-C98E-8DEFC64684A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36747F8-1CC1-A866-EB7E-A30533C8BF65}"/>
              </a:ext>
            </a:extLst>
          </p:cNvPr>
          <p:cNvSpPr>
            <a:spLocks noGrp="1"/>
          </p:cNvSpPr>
          <p:nvPr>
            <p:ph type="sldNum" sz="quarter" idx="12"/>
          </p:nvPr>
        </p:nvSpPr>
        <p:spPr/>
        <p:txBody>
          <a:bodyPr/>
          <a:lstStyle/>
          <a:p>
            <a:fld id="{F955D196-01AD-494A-A63E-360B6149F5DF}" type="slidenum">
              <a:rPr lang="ru-KZ" smtClean="0"/>
              <a:t>‹#›</a:t>
            </a:fld>
            <a:endParaRPr lang="ru-KZ"/>
          </a:p>
        </p:txBody>
      </p:sp>
    </p:spTree>
    <p:extLst>
      <p:ext uri="{BB962C8B-B14F-4D97-AF65-F5344CB8AC3E}">
        <p14:creationId xmlns:p14="http://schemas.microsoft.com/office/powerpoint/2010/main" val="388031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CEC6ED-CDBB-EE2D-9488-6954343D6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706A09AD-F82F-188F-8E13-52D75E340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AC4B24A-1963-2860-643B-F7CF86CEC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5BE8B-C4B4-4684-9163-7D2EF8DFE311}"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84CA0754-DF7C-2E19-0D79-74B206CC9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B94112C7-DDC7-381D-20BC-CCD5075BF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5D196-01AD-494A-A63E-360B6149F5DF}" type="slidenum">
              <a:rPr lang="ru-KZ" smtClean="0"/>
              <a:t>‹#›</a:t>
            </a:fld>
            <a:endParaRPr lang="ru-KZ"/>
          </a:p>
        </p:txBody>
      </p:sp>
    </p:spTree>
    <p:extLst>
      <p:ext uri="{BB962C8B-B14F-4D97-AF65-F5344CB8AC3E}">
        <p14:creationId xmlns:p14="http://schemas.microsoft.com/office/powerpoint/2010/main" val="24283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969171" y="2736502"/>
            <a:ext cx="9070139" cy="1547475"/>
          </a:xfrm>
          <a:prstGeom prst="rect">
            <a:avLst/>
          </a:prstGeom>
        </p:spPr>
        <p:txBody>
          <a:bodyPr wrap="square">
            <a:spAutoFit/>
          </a:bodyPr>
          <a:lstStyle/>
          <a:p>
            <a:pPr algn="ctr">
              <a:lnSpc>
                <a:spcPct val="115000"/>
              </a:lnSpc>
              <a:spcAft>
                <a:spcPts val="100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ФИТОЦЕНОЗДАРДЫҢ ҚАЛЫПТАСУЫ ЖƏНЕ ОНЫҢ КОМПОНЕНТТЕРІНІҢ ҚАРЫМ-ҚАТЫНАСЫ</a:t>
            </a:r>
            <a:endParaRPr lang="ru-KZ"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1845596"/>
            <a:ext cx="7354388" cy="523220"/>
          </a:xfrm>
          <a:prstGeom prst="rect">
            <a:avLst/>
          </a:prstGeom>
          <a:noFill/>
        </p:spPr>
        <p:txBody>
          <a:bodyPr wrap="square">
            <a:spAutoFit/>
          </a:bodyPr>
          <a:lstStyle/>
          <a:p>
            <a:pPr algn="ctr" eaLnBrk="0" hangingPunct="0"/>
            <a:r>
              <a:rPr lang="kk-KZ" sz="2800" b="1" dirty="0">
                <a:latin typeface="Times New Roman" pitchFamily="18" charset="0"/>
                <a:cs typeface="Times New Roman" pitchFamily="18" charset="0"/>
              </a:rPr>
              <a:t>Дәріс 2</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99066" y="1639358"/>
            <a:ext cx="10515600" cy="4351338"/>
          </a:xfrm>
        </p:spPr>
        <p:txBody>
          <a:bodyPr>
            <a:normAutofit fontScale="92500" lnSpcReduction="10000"/>
          </a:bodyPr>
          <a:lstStyle/>
          <a:p>
            <a:pPr lvl="0" algn="just"/>
            <a:r>
              <a:rPr lang="kk-KZ" sz="3000" dirty="0">
                <a:latin typeface="Times New Roman" panose="02020603050405020304" pitchFamily="18" charset="0"/>
                <a:cs typeface="Times New Roman" panose="02020603050405020304" pitchFamily="18" charset="0"/>
              </a:rPr>
              <a:t>Өсімдіктердің алғашқы даму кезеңдерінен бастап микроклимат жағдайы өзгереді, өлген өсімдіктермен топыраққа бір химиялық заттар енгізілсе, тірі өсімдіктер топырақтан басқа химиялық заттар енгізілсе, тірі өсімдіктер топырақтан басқа химиялық заттарды алып кетеді, соның нәтижесінде микрорельеф өзгереді. Яғни ортаны өсімдіктер өзгертеді. Нәтижесінде фитоценоз өзінің фитоортасын жасайды. </a:t>
            </a:r>
            <a:endParaRPr lang="ru-RU" sz="3000" dirty="0">
              <a:latin typeface="Times New Roman" panose="02020603050405020304" pitchFamily="18" charset="0"/>
              <a:cs typeface="Times New Roman" panose="02020603050405020304" pitchFamily="18" charset="0"/>
            </a:endParaRPr>
          </a:p>
          <a:p>
            <a:pPr lvl="0" algn="just"/>
            <a:r>
              <a:rPr lang="kk-KZ" sz="3000" dirty="0">
                <a:latin typeface="Times New Roman" panose="02020603050405020304" pitchFamily="18" charset="0"/>
                <a:cs typeface="Times New Roman" panose="02020603050405020304" pitchFamily="18" charset="0"/>
              </a:rPr>
              <a:t>Фитоценотикалық қатынастың болуы – фитоценоздың маңызды ерекшеліктерінің бірі, бірақ та өсімдіктер арасындағы қарым-қатынас кейінірек басталады, өсімдіктер жабыны тығызырақ болғанда басталады деуге болады. </a:t>
            </a:r>
            <a:endParaRPr lang="ru-RU" sz="3000" dirty="0">
              <a:latin typeface="Times New Roman" panose="02020603050405020304" pitchFamily="18" charset="0"/>
              <a:cs typeface="Times New Roman" panose="02020603050405020304" pitchFamily="18" charset="0"/>
            </a:endParaRPr>
          </a:p>
          <a:p>
            <a:endParaRPr lang="ru-RU" dirty="0"/>
          </a:p>
        </p:txBody>
      </p:sp>
      <p:sp>
        <p:nvSpPr>
          <p:cNvPr id="4" name="Стрелка вправо 3"/>
          <p:cNvSpPr/>
          <p:nvPr/>
        </p:nvSpPr>
        <p:spPr>
          <a:xfrm>
            <a:off x="831611" y="651280"/>
            <a:ext cx="1944216"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066" y="756297"/>
            <a:ext cx="10795001" cy="1143000"/>
          </a:xfrm>
        </p:spPr>
        <p:txBody>
          <a:bodyPr>
            <a:noAutofit/>
          </a:bodyPr>
          <a:lstStyle/>
          <a:p>
            <a:pPr algn="just"/>
            <a:r>
              <a:rPr lang="kk-KZ" sz="2400" dirty="0">
                <a:latin typeface="Times New Roman" panose="02020603050405020304" pitchFamily="18" charset="0"/>
                <a:cs typeface="Times New Roman" panose="02020603050405020304" pitchFamily="18" charset="0"/>
              </a:rPr>
              <a:t>	Фитоценоз құрамына тек түрлі ашық тұқымды, папоротник тәрізді өсімдіктер, плаундар, хвощтар, мүктер ғана емес, солармен бірге төменгі сатыдағы организмдер: саңырауқұлақтар, балдырлар, бактериялар, қыналар кіреді.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62466" name="AutoShape 2" descr="data:image/jpeg;base64,/9j/4AAQSkZJRgABAQAAAQABAAD/2wCEAAkGBxQTEhUUExQWFhUXFyAaGBgXGBgeHBwgHRcaGhodFxobHCgiGhwlHBcXITEhJSkrLi4uFx8zODMsNygtLisBCgoKDg0OGxAQGzcmICUsNC8sLyw0LCwvLy8sLCwsLCwsLCwsLCwsLCwsLCwsLCwsLCwsLCwsLCwsLCwsLCwsLP/AABEIAMIBAwMBIgACEQEDEQH/xAAbAAACAgMBAAAAAAAAAAAAAAAEBQMGAAECB//EAEAQAAIBAgQDBgQDBwMDBAMAAAECEQADBBIhMQVBURMiYXGBkQYyobFCwfAUI1JictHhFYKyM6LxQ0Rzkgckwv/EABoBAAMBAQEBAAAAAAAAAAAAAAECAwQABQb/xAAtEQACAgEDAwIFBAMBAAAAAAAAAQIRIQMSMQRBURPwIjJhcYGRscHRM0Kh4f/aAAwDAQACEQMRAD8A9JwPGSLapbXVRrJ+1BX7tx3tzBDMSVB29PWlhxkAgbDeifhjDu10XTqsx/mvmdDW1epcN3HvsQSbiM8Mi2zdLoRP56VY8KP3Q/p/Kqze4m/7Y1qO7I0I8N6Z8VxYZGsW3AuMI32HPbwr09PWjBSvtaX1Z0cWd8HJuKdYSffrB5U0s2FQQoAFQcKwvZWlSZIG9FF9Kv0mgtHSSll1m/fBWOERW21bmQdfat9qqsE2J1Hj1pTbftQwQlbjEnMNoB/tRuKtjLbZ5lSAI3k936mKaGo2sL3f7nILvExCmCefTxqvcZvswKkQQY84O9N8IrJm7RgSTM9ByHpXPEcGl4RmggTIia7qIvUhS58HNWJOE4t2YNljKuX+rXf0/OrVSPhONRbcaEgkeJ13p1Jjxp9H5eRmd1lco0gHatXroUEsQANyauCwXjDjsLhMRkO/lpXlyYU3IY7cjNW+5isMbd1u0A33P5VTbeLZrasrAyYC1h6qcpabUP1I3uZZfhbiJW4EZiAdPD9eNWri+IIRezhnLDKBz/xXn2Fx0LI+ZRTz4e42tpSbupbWRHtU+k1a0ts3Q1Pg1xnh2IuXQWGXOMoCnT1qv8a+Fuy0fmORqxcU+N7cqLYJYGdaU/EXExes9tni6ugTl7UnUQU4PbLPZ2dtsouOwJTLlbXNpUHELd8uzCD3YJptZwy3becv3gZIqTiAK2CUHLUissnPTprLQ1FIGFZDq1O8Nj3RFK3H6EKSJ86Asqp1usRJ2o7g5TvsBFtdZ61X1JRjusnSGJL2kBtkq7GSZgj/ADW/iX4lvXLAW+czbBv1z8ae3/2S5aVrTBngFtdtv80n+JMN2+gUCF0j0q8YS0oO5ZfPv6BhGyq4a7ABiab4vi7PZykaLt/mg8NgmygHQgb0xwthBaCtqSfeoerSwCmyH4JF1sQHAkjbpUHH0e9in7Uic2w28qs/wwAIKmDJGlL8fg5us/8ANTqXw5H24BLVzvOv8ulXj4Au4lrZ3KDSqNavDtY6HWvbfhU2Rh1yQJ1Yc58afp4qU1nsK1cjrDYi/lHyn0PWspsttQIG1ar0EpeQ7H5PLI7kg+MU8+G8aUhSCBvSa3hh2AuKZGzDmDReG4iSMpAhBXzmi/Sy3VLA6bVIMxNwtc7QH96z5fTYem1NcFwQ2ryFiGZgTPjzn3pPwbAXbv7xOTVacDdZr7ByCUXSOU7z46Vr6PS9V+rqLLePf1JpK8B+HdtnAB8NiKzF28yEEkDwrmxic111H4IBPiddKS/EPxPbtBkU5n202Hma9adODXJWKb4DDa7K0XQd63J8xzB9PtSvjfHsMch7VpRpyINyIgknTTWNap3FOPX72hYhf4F0HrG/rS1bJNZ4wqNPivbNOn0z5ZcMZ8fn8FlfNmkewFLF+OrveJt2tREqHH3Y0mOEEUOcPETuao5J8l108UOrfxVlkm2CTz1G9MuE/GwUnPmg/wC6P8VUWtculQm3vG8aUtwXY59NGR69wTj6XZUupI21EkeXhRnHQvYsWMCN68Xw2Pa0QRBg7ETzqxYf47ukFbiqydNiI6bz60264NLP3M0+llHC4FfElJBOUxMx18qX2nI1UZafHjaX20Cx02qDFYVHgroeYryNbUcZqLX57MyuNSpoEwr3DbOo0OtFYeM0ltBvXTIBZaOW9CWk/ctAkmuT3Ieia/hlz5lpZjr5LZetTtmBQHQGtYayVvBtPWqQjUam8AS8EWEtFbLk82iisZdAw+mk7Uu+KL7KyqNzqR+vOlvZ3ez1JOugoOmrYyVnd7Ci8uUiGB0NCXWGlpD3E+Y9TRmFdjGmorq3wwFxpFsd4/zHx8KG5cePdkp8k/wtwW5dBuFglpTBnnHSn10K2bswcq+7UHb4hnITLCzAA500KxmgjxAqerq20ksBhHzwJ7uJDKO7BG9bGDDWw061xxawCBGnWiuED92DyXWjW1bh+Mk/CMOba76kzQeOVsoJ/iJphhb+ZxA0Y6UXi8IjEI878q7fS2vlgKlgEGfxNXbhmNu4cygBUwDNC3vhMWIuLJtn3ru/ZuXB3GhVIkHnzqiaUvFIXZfAbjuJYguxWY5e1ZSzGcbdXIyzH9qyuWq65ZNpDPDZraEdwhjtUd5RcMwEHykrOpoPiaMgAQzn2jlRpXLYXMRH4eviah8LxJGjbix7wjjHZILSWj/UWGvoKl4Tjuzu3nukW1OrZuXSl/AraFe0zaWxz61SOO8eN66TMr1neOcdOlb4zktjvjt2oppaDm8D/inxbcJuLbIysfmAglRMbnTfzpBZuFt9yf19qCtAnQ8+dOeFOmdVJG+v30oy6hLCPT0+nUFhHWTqOdSWxrr15feu72KQzHX9GuO310nw/wAih6tlNoQ9rSoLlrn0Fat3QJIO+/MVp7vOPIflXeoLQIAF+bc/qKDxcq8/rp70U7ZtYI86BxjiKEp4HSIcRtI30oMXiPCi8DiBlYQSf1/ihb99HSV6mfPpU46jvAZRVAOMuFWDCQNwRpR2E4ozFCNHB110I50pxl9gmgzc4M9IPPXyqLA3WBVgpJBERGvnrOo02q7S1I2ZNXSUsPk9LxNqbDZdzrQuDJFkiNaO4K63beboNV51AEIuHTSvNjJ6cnF9jzGnHkX8Rw7tatsNwdanuWwjqx6ACirmKBQ+BqTFX7YNsMJ6RT+pf/Tkyv460Gv3LrHS2ug8aX4U3H1nc+lN8YilbsNlBbWelD4HDNcGRB3V3PWo7krcwOaX3IcMAuaTJmJ5VIXZmChSV6jYU4/YlQKI0jveBqV8GxtlLWpNFOpAUPIHcHZ5VAk83/tUmCud542ij8XgWGEylh2oGuXcUo+Cbbszp8zeO9VUMvyPySXEzXQgEzTO/hyqdmg8zRNvh722gKWuNpoPlHnR+M4bCZWcIOZnU02pwkLutJMT4HBZADMwayzdyX0Kozy2p5Uy4b2dsZUBueJ51riGIYxPdPIKKzrLtvuFK2H8U447tlZctvaKSWrjBoI0NQFoMsxJ3g0bw+6t9DlOq1dy3ttgWHgq2Ox4FxhvrWV1iOGszMfGsoqAK+gfheNHMRdtl12FxNHA8Rs30pibueGtut1RoVOjL/Up1BpbeRlsqRGkTHKiVtW3yXNOjbgg+BG1K47ltfJocbeDPiXimSybVsR2nzeEbx4nb1qqYUS2uo+u39qc8dabpQMzFVEZo56nz9aS3rmUE7GeXuaG58Wep08EoJ+Sa5d7sDUAfn96zhV09osTz8OVCOC23+fGu8KSpBBgg0reDQMLwkyJzDod6KtXpAIM9QZ/81CdTO5Os6VItpYzOQka5tv/AD6U0Jt8Cya7hD6j+GOvT86g7SByiu7d+wT/ANdD1klf+QAPvXOHuW3YhbqePey+2aAfQmqfEJuj5MuYuV2gUFizI33PrRv+naki4jD+VlJ9gZoHEN3ssjrB0J9OVBtjJxFWIQqSQSJ6edQXBIAAIH5k70XiEV//AFEAHVh9K6ttaG1weoOnqRFFXQN0fIBacAsreQrQxKhsyakSPA+lT4nAZ80MkbyHU/Y6CgbdiysZb6u0wVXMN51lwA2wEKSdatBOrRzcS2cN4uLbLnBCkfh3E/8AIeFWfBsl22WBmDBj6VT8LwclRcvXOzUjRdS7eO0L6044TftWJyK7FhBzNoYPt9OdLPSeqrbyZeo6ff8ALyGXLAIhedZewJGVoLFdh/c8qibizfgVVPIxrvrrOmmlavY3MsMXPgCNfahDp0uWZ10Uu7AHtZiWZknks6D1E074VbVbWRWBcmS3L7UqS2kwAW/qNFLdYbQKR6Gm+cll0GmsqxrgeGXoYMofMNww0ov4fwxtk2mUqYPeOntSRccRqWjyFMMDxYExPvp7TptXVFfKB9HXBNw3h4VbknUzqTXfBMBatKzoCzkaHpRRuhhBGUdR+YiOlR2cO2yMpHgdT6VOTnF2ZNTSnHsRtxe8xymFIG6jl51LYwmdu9J11JojB4dQzyJY7DypjhnVSNNc3pXKN5kT2oSY/GW8OSgVv6spgetLxfDnusGB59KeYvHZrlxXiG0HhpSizwJGssCSsMdV0361zhGUmkPsV5N3sHNvtGIgHKB1NA8MQ22aBPXLv7c6JW+UItnvqogHYz18a7GOFi7lvLkETn3BB2g1T0X/AK/kGyng0961PP2NZUVzjiSYe3HjWUNj9sSyJMMbtsOJg8+fqOdQYy0wAAHdkSaYWuFKqC2L4AGsBhNHs9sgSyHxnePSupReBbUcwyjz3iJY4i4OYgH0UfSo7WDkknQAbmAB4ljA+tNeLgI73bIttcZj3ncQBAA7NDAOn4id5051Wb+CxDmSlx5P8JI/2wI9q5Qi3yerp9QtqSDbuMQfik7Qn99vY0J/qJBlFA6Fu8R5aAe4NB3MLdBg22B21B+1D3bbc5FPHTijnrSl3DsVxa84Ae6xA2EwPZYFLrmLUan3oLGsw86XOhO+ta4aO7LZN2MbvGoPdWahbjtz+FPr/egWSo4/XrWmOlDwJkYvxq4eS+x/vULcWu9R7CghW6b0oLsdkaWOIs29TG6x5mg+CFO2QXJCFgGIiQOZEjlv6V7RgPg/D2/wAnkX7330+lY9drTeIiS1HFZPHmBPMxT/AIDwwWVF9wA5MrOpA12GwJ01OsHSrL/+RMFatWlIRO0d1WYGYBQWYj2Rf91VNLxbepPUlKHizX0sVNb2PbeJLtJNFI/KOcUqwTgamjruICkHcEcqClSNjWQ8j6Vy7RNR4XEhxWX1OU8gN+dJuDRF/qZDgIsqNCaNs4nMPy6UstWYzkR613buFMo01G1S3Boc5gwjQVPdvLA7o05zSTt210gD3qRHMa1yp5BQ1t4/lJEfrnUw4pGuaI3qu3bx1A89B70JhsachPU8/DSKp+BXAvmD4scwYGHHXY+YpriuMX3CkYcHL+IMImvN8NxQgDbKduunjT7Acbe3qDIO4qbb7OjHr9IpO1hk+JxF3tIdMsmdaZ4O+xRyWGSAVE6kjrQqcUcrnFqRsXmc3l/CBQdjidk3AgEs0ggnTbryitGlpRTu7Ma0tvLJ3vuxIBXMBO0mlWPtK5zXmLGBoSTA8uVR4jjCWybdlmuk6MRMTtAO5oIYtkuBezdLh7yz+IjkJ0YVd6UeDtqJhhgdbdlsnKB00P1mso7C8T4gFA7OyPAso59JrKXYvAceBNxBWQowJGYaE9AedWmxje7YUx3gTJ6xSK6DetlGJVhqnP0qGzeFt17a6oVVywZOtMmVod38J2bRcCsp6imuB4KLUOhlCJyzoKTJxmyyhWuSpPdgaj/FWDhvEcoFthmzL3W5EefWleknkSUU+QPEcJQHtIEZgY1nxpTjsNh3uPnsd1ZOcMymANtNKfHh7rYulWzNvrrI8PKqxxXHr+xSGPaOQpH1P2+tS208nRTPPsUZbzoG7+vvRziT7kfr1+lDXU3/AF61qg6LAzJpHl+VQ5etHCwf11kf4FS2eHEzpqI9iKpvSOoWdjrWNaI/z+vKmwwB1I5GPbf8xWxg5I001/RrvWQNooAg17R8O8d7bB2i3zWxkJB1ZlAy+4y15LjrYFWv/wDH2MQdpbu6LlzAjkV3+n2FT1VvjYjWckXxniHfGFXJPZoo16souMf+8D/aKCtJ9ahu4k3bj3W3ck+XQeggelG4KCY5Vm1XX4PT0YKEEhpgcASpHt7UJ+w3iSQBAGoJA+++2wptw7FhSAfI0ZfytMNEjYxtOsGoKSfI+UKuGowJ1/zTO5iAg23oC+8KMsb1pXgHNqCPapbgsJV1Zjpp+t61ew6gSATrp+ca0Dw7HCWBA10kdPzqR8Q2pU6TtR4YUMkGnlpUV01EuMECZJqF74JiTTXgBo3oY9CCD6il5suEiBG08gdNfKpsW4gx6Gg1xZVY/Omg2wWdYxcltUiTmLE9D09qOw92UHUClVu7mBJ5054Yqt3ARmKkiTG3n4TRkm8CSklkP4PxF1DKj5WI7vn0167UgxnGL2bLmUMxjNlGgG9GEZSCKVYjF5rxPdUosDKNyd56Gap00nwY+oj3HWGuXltzmCTsTCgDr19KHxaWrqkXLr3WAMNJCqeo5k0jxLhb4zu5yiXJ1HgJoLiXGUdIW46EHaJB8PCtqg2zG5DeybqqAMRoNpt6+tZVRbirnUsSfMj6VlP6L8A9Q9o4vg5IuowUZpkbQNarHFLxvXMtvKxbvFt48/Gs4dfuG01q+GgGJB5eHhTPjeFOEa3btaFlGZ466/aoUXAMF8PXMOvaYhgyMJBA1ppY40MPdQgFrDqCVPWdY6GoHs4jFuLRcJZtgST+LyreM4fcZlsqVCqdGOk+HhVKfYVl3x2Jiz2tk5rdwET/AAnoeleacWtFUCk/iPsSP81YbPFP2a22GuqHS42oXWJ0nzoDjNvM+QajKDMcpAX371S1I5s6JVms/YmoOwlmkeA8xy+p+tPThNdZjQH1kn7Ct4XhpIDSMskk9NYj0/Kpq0UTE+CwGYncSCRO24/saf3MFBAG+UknyEe+v0qfCYPKJcfKsaHrEfX8qmtDRlZtVIJ2mDBGnmfpXXfIRXhLCsGMH5ZM9TqPsRQd22RbkCZAOg6mQDVtxeBRSVywMvuZn6fnSjFWiglSWVtN9oGmvPlXUGyk4u1BynWJH9qK4SzK3dMEgqD/AFIV/OpsRhwx0BJOnLcHapMPZymDy5/WrqWBJAli5AqWziAsz6UTxDAkA3BGUnUTsSY9ifuKTYhT7VN6abpm2OqpK0NP9XEQqmZ3nf061u9cuFlZZHhSqxrpzmrJhr621i4hZgNIMR5yDU5wUHhB9Slk5sYlnkHQTNF2LDscpfuERypPiMXEMQO9tlPLbX2oa5xF9l0HrU/Qk+MCPqF2LRh+ChLmQ3FPPLmWfvvWuJYZlJIPp+udUm9ffqR5aVJhuM3rez5h/C2v31HpVJdJJ5TyKupa5HljEuHynnRl64GgQQ3Okl7jy3F1Uq/Iggj7TWW+L2wO8GZutJLp580P68RvigQNRSXG580aR13rnFfELNlhdtv1rNLrvFrhOsfX+9X0ennHlGfV174GqX4jX6VMuLRQzAt2hGmndGo31nlypfwom6xDGNNIH5c6I4nhGtKCFLydgNvqT9KOxKVdyT1mOUxmcDUGkJAuvcUEL3tWAkmBsI8jQ19HNsMqsrFtAOkczpr4VxYuBAXWWkgOh7rA/wAsbim0+n224vImprb1QRxF8lrYqfw+PiZ8qroNOsee1clmOTfxXTYdahV7aAZQCeRMTWnTWyP1ItMV1lFlbXNmnyFbq276Ey0cK+JZmdSo0HNquz8dGIJu2yEaB3bqiBCgRPjFKOHfBdhCrJdS5roYYaR0NGcSwBWy/ZhTcGoykHNHKOtY2ovg2JtrIva5jnY3CvdGoW38vsNagxXGOztguGLuZI1MfrpSyzxtEntDdtXIhgcw08BR/D+J9quSyCxAnLcI25nTei7XYVP6hGN4nYVrai6zNciFESCYGp5U6sKWLM34bhQeMA/SGP8A9KU4Fkdw1u1qjAs5WIjXQHXlvVqwVgWxlI1g/NtJ3b119x1pXnsDuL7vDyygKd2Eg+f/AIqVsKuYoJABCiNQefpqI9KaNkhY7p1PtMb/ANP/AGipcPh+0KcgHyt55COXImfepOPgeLBsLw3OYAmGBjrG23qfSib/AAa2LeYgSSof2JGngxH1pjwpSjMBAjmdpyf4+9ECwVlBBUyZ5yc2o9xXRig2xddwircUOO/qQd9tPz28aV8TwaND9CQyjqQNSOlPOCYXMj5yzEO6qW3A7oOvofap8bgQTAGoMDy3O3hFFKzng85xXBwr5v4dOUmYM+B5Uux1gqxgaxt+vKrrjsMqBs5G+hY6zsOm+tVfiCjOcigk68xp6jeuao5OyDhjJdV7NwTmWCDuRyYfzD8ppbwPgVy3fuWbwlEAKsRowOxB8hy2rC4W4pDCVPL332O9XPhWPTE2uzdgG1ytuAfTl1U1VPfBxEa2vceY47GlbrwmVc0JCrty1I+tMMTw17/yFspgkjRVHMt/F1q74jhD2SFVbTIZL3SVCjp83e2EwAd6V8Txa5CloabEgQCdDpyVdeppfiTTqqBucisYqCYHyqAo9OtDldKnunx/z4/WagTUGKF3kuiB11oVx1/WlHXLf3/KoWtSxg84+m31FVixWDlP17112VF/s59+elEYTDA6+A/L8vvXPUo6gFMIelDYzDFYPj96tmGwoyCd/DpJJ89KG45ggbTsBtr9j/f2pIar3CzjgD+GrBzjlIInpIozEuoOrPbuafNuDPIiRJ6VLwS13QfEEeP6P2qfjvDxnLESGg6sI13AHPUf5pZO3bJzT7CTE445yQzlx8xbeduVK8XcZs2ZwST57eMUzxIK6DUay0z1GU+vjXFjgnapKsEYtEljkI12gEyI5kbirQaWWQqgDDsVQaZhm0kzHmp0jzrtr+ckPbSeuWD9DVis/A6wJuuJ/l09zuK1f+EbNpSbuJIXyA+8yfSqpp5THSZzwzFdnaRRAheYEydT9SayltzFYYGF7Z1GgbTXxrdRei2+Siljg9ExNy72oVh2aQQMogRl0M+FV9+HXXQlWLXJkARMSRLFefSoeLfETW1fDEFylwgNc5oD3BG66HadJ8Ks/ALitbS6DmYqM2kEcwziYkMRtod6x6i1Ix3rJzeLRQ+L8IvkjtmUKdmcMAI8QDrR6fDNyypezcnQaMI84bnz2p9jOJ3GvDJnXKc5yD920CIdjoJ6a7eND4zH3LtkPdIV1IZskBDCknLy0AmPGn9TV2J1X0Fy/uTfCWJu57i3LQylCWfTXQAazoTM+lP7dwvayEEMMv8AyUiPSdKF+FwhsXsQM20FWTKR5EE5hpE+dRYO7cDO5Kd3ISgk5VbuqJP4u7qR/HVFJtK0c3WSxXuDLdBuNGZbZBOmwLNl5RBP1NFK0pIYZlbNIEZs4OsDrmHtQlzF9nbkEBT3mzbxEkDzg61N8IYNuxzONXzRP8oAWPHQes0lqUsDRlkf4fBSgBGXN08unoaIt2VIPsB0/Wn0qTh90kAMNZIPge9OvpW8ekEawIiY2krPrAHvVqxY15oFwl1e0131Uz1DEbeINScYw5yHukgLBjfXkB5j60DgLZF66zMMou7meZmJP8wj1pzicT+HcwZ8NYj2k+lCNNZDLDwec8bttduKNAFXXzJn/jEeZ60stYXtQ6kGTopO66afl7VbL+HgFxqz6N4RMwOsR6VCthRldswBEaDxgTpufDnUuZFOx53e4aSxBGx2jUR9a0mFkkjUe8EaH6GnnFiblxonICZ1mdfxf2H1qPH4HJAiAdfKN6MaQHYsbGpqM22jSFidxqYk7aaga0HimzLy28NtOYEHaTHlQOItG4Z+n2j3pxewuVAh0jeeo19v70ZTtA20IbtltTtppP3onh+CJTb5tY8IPPzj1NN7fCS0Ad4bk67b++tOrHDshViDAXTL0Hyz0/8APgKVNtBbKz+wSoMaz00nXUeVQYrAnl8wk9NeX09oPSrfdwhGaBmB2MQIMliQNo8dRmHrvH4RcsQQW7pkaj8J5+I1rjipPgxyHdBnffug/wD9UdhcIuscoBHprReKsEghV7pWQfLQaxtC/XeokDLbdgsxO++kDl6+9IzrAlxIK5Y5wsTyG/trNTYm2GtOJ+ZDPWYMR7iouz1VBqwzFmHUEA7+Z9qIuWTbDuuqqBI0JiD3vGDvXRwxbqLbA7JK202gAT13/wA0ZxS1K2yILSUaTrqTlgRBMBoB6UqvYpBbNvxUL5AGSf1yqR8Vmtu5nu5WUCAJIgz1iYjxopt2ZXqbhTjMKWhWJtKIzCNDppBAktrHSAKfPbt2bCAwqrqATuR3oPUnXSKTYW8WcOYkQ5BUkFioAUKdORPtRF+zdcKqgFi8oCoBnz5CSfyHOr7/APWR25Ao+L7lsxbYshXVSdASfw6afrWkWMx1y+0sWaJIG8Dc7Dw+lPrfws1xYtjN+8Cs0qAukkknkJ6/nEN34dUMbYci4pGrZQrDnlgmIOknQ1WE9GOULaK/nrKZPwy5Jm3z5MI35a1qrepHyUSkXv434AwW5ii6MyjKxhyDsBkbMAYzQQRmGmnRbwEY20ktZVlgEJcbKzjvfKoOsQdxpTfjuM7TB22RrgQsUvoGIi5JbM5iHEaDyApf8McJZ8rZDmLm1mKHOzMIOYk7DmNTqTpAnFulCDX7/wDgzm+Ub4rx9guYrbWAGySwYax8rWwJEjqDIg7w54Riz+woYt3MTfZripfXuqqkoGCnuliCPceFLeNcCEm1mMWyQEJLhd8xB0ksQNutDm737VsXDbAslMyAHMukh5B1JUGBzAHKaHqxnEm2+5Y+CM7WLtpyO0uNlyoNDqR3FXYEmZ05mueH3RbJtuA7hp7Ne9pBDBiNAM2u+saVXHxmIsoGViIJBunZjucqmZABGv11FKbl5xAZHyMYJmRuIIykEcjrM+OtCnLjAVLsekYPHriMQFeAWBAVSGAEZYMaAkSd+fKrfhMn7PlPyyRHMAkRHv8AWvFvh7FIl1QGgGVfkUMtEH21616zgQq2EWRAEabRACx5QPpVNLTUUNHgLPFGw7FGZribi4T3liSA+nfJGoI1OvSmNziCXLOckBYMkHaFIaDzjqN4qjfF2PtqFaCxIKaHZss29D1KEAjrvSDhmMTD31W4XuWxlKrm0B3DRswDRuIHga5t3T4LpJpM9g/ZyyZTHKfPMGM/Wt425BWRrqSPEiR9yKTYT4ksOhY3baFo7uZZBBiG8aYYjjOHdwguIWI+XMJM7UaxgGbydMq5gDrBj3DEj8qHNpc2S4IADFRy66eME+5onBYZCSFYFi+dgTMGIHltU3E8KWQQIKnMvUkAx+Y8iaVeQ32POsNgpbMw+U6xOuv+aM+IbJKINj1jYHef11qz4DDgFwMslpYc1kzHlJ0Mc674jwuW12jfx1OnWpqLUaGck2UDB8KQfvDosTruACdPp+fnzZwouEsyyJ0nqT9gBM+FWLiFgsQmuXTQaaAwu3Mnl4Cur2G7NApEkyTEsQo38Tty3PmKXljAGCwcKDlzliZjbKJAy+BIifM0bZtKwzgjRgCs7ncgTp80Hx1o5cG3dO0LBUc+gP8AExGntUWIaygKsbZuHKVTMMx1OWB0zZtunpVUmxMAv7EFSV/E2ZQQNYiZLciRHpQfG9CigmSR3jB27zctB3R70yv8SVEUFhnAKgCBJBMwP5Z22E0BxIZgHKkABhHIZso1n8Ufc0Gq4OE9lTk3B0MciNT15b/aoeI4EnMimP3fTmTJHn3T713bI7RAVJZeQ57yB9fpXaYvM9x4YLJE9IkAA89Zn0pUrOeCqEwudpD6qRzGYqZB5jQinguL2TGYMfN01039KVfEGKHfUCAxkTodJEjTeT9NaRXOJM9rIZCk6t4bQR6z60YwbyTlKsGsHc/dO9xZGZUBB+XQzA2HeImd6isPGeW7kjTrpHX++woOzeZQVzHLM67evpRzWgWRUmWGZtJjXw3/AM1WSpv6mB44DLnE7aqFAXN5mFHIaHeuf9QJPguzBRIE9ZP96V30UBjmkyANtZ1BjkIFEYNxcI2BVWGg/CqsQGiPxBTPjQWjGrHSsc8LvHPngugJlDAVjGkiNT80gUPxnD3L2ILhIYqSqHuAD8RGojQnTrRWFvpZENCgLJ1kgsQSs7nlyMa0NYvteurqVW2CBnA5xm0jXYGKirTc1wKsLAmwd1ggCW2ZdYMPrqemlZVqxHE7hY5WlQYBKrJjuyQBpMTFZTvVt8f9G3yD+K/D+Ms3bd0pYa2GkMtx2RWmATLfMN5I9KfYb4gsZ81sgmy7FM2aNQQc2mpmYM7HaaR4XjjYsXUudsqMoZQZMeQnUaL7VXrndHZ/KsiYOrNmIObXYAf91R1N0/hb4NDT4LTfw5v3kxIu2srXMoQLlgEhT3ZJKxvQXFBatvd/Z2dmACyRAfLqfQMXWRJ5b0FwpQbmVjlIbQEjLlG2Yk89p+9T4ixY7Vb7t8oOVQGg5ZgDxJ8dvapJ7Zf1+xPIFfwROGdyyBi4EAACWDFQTGs5dYkAkakzXXw5YN+y2cRbuLl0IzBl0lRvpAM9TzolMOMTZuxCwxZZLdPwhREQZ7xG3Wq7YwNxM1tAxYQygZiCZ/DGhPOfCtOlNSu8OwJoa8V4EVZrqRetwHJykQTr3gTpqD3ddTG0TYuF8bK21GUgQMsAwIGgWNthpXeNw62nfDEurPbzEaZQ4hjEayCNv5gPClfEOI3rFoWkcWwEm5lkOS8b6SAsqPMAa0Fqywu4VJRFnxVxUscwIMMCI3WGPidMw3HNaDw1v9ptq8jMsKFJ3gakxsOc9dNdKBGN0ZXBEg5dcxzEbtoJ216aVN8J4gjtLZA2nxjYx9DWtR+Eup8ULrPah2XVXkkgFgdNI3gjx1pzwK/aN9O0xGSSP3gH/T3gkxqwnnovjuGvD1T9ra4IJKjkSF0+ZjMEnQabTHWhsJ8P2LjubjtMx3dDM6xtp4nr4azn1EE6Ym5nsfBVFlic5ZOzXKxkmQrSzRuNJJ/mp5iON2lRrpmFMtGpABgtpusSZ5ivFOA8UxeFZoa41hQcrOplTIEMRspBO+mmnSrDwLGC5bvdhZS5fayyIX1WDqBmOwmBAgd0VPcornBWT7noXDeLWMQzHDNmZWykMGQMBMjvATzIYbeRMk4+4GTONhoRpIImVI5EcxXjPBfiBLGNH7SjWwjhmFsKWzrMH+kkmQsEgCdJBu2J+Mw/fsWHKtKlmYKG0kEaGGHXQwY5CKJpxyLGVvA4xFvXQjM2g0/UDfzqXBYa38pbvE5Zg6xHynqTlk1SX+K8TnIyW4OnysSBOsd8fl+dWvhfxDhswSSHQGZ5dSWEidY3pVFKVMo5Yoc38Fl7x2RduQ00nXU+fjXi/wAXYsXccxAJyoqjTXSdx6g6da9L458XWRhXyZWcNAXMImNGfXlPuK8txHFkzF3cO7bkBm18cu1UddjtPyyFrrMV1JAWAOngKvuGvKbSEtrBJ1137vKNenhVBscQQf8Ap3Y69k0fbSnPCeKWCQvaBdZCsCDInkQCdztSOLHckxq+t4sozFe9PUxOvQd6dOlK+KcWm2DssluegIJ1/wB2tMXxSv3bREKpLEgZu6AY12mJ9qr2Iv7oRLwDGgyaZiCP4tB5QIqb1IrBCepFZZVOLYhiCZbL+GTG41gbiiONYd1W3sCyLpOxAEkct/zrWHti4c96CBqYBlRJgNpJkit/EfEGuv3V7pI5RtyHTWfpVU3vSXbkhq6ibwL/ANlJAAiSCfmGs7EGfDY1blwrNaQBEVgnzAkN08uQPjFJL37Mlva5MaRA18/OoMTxTtSgzOwMaE/rTeld6nbCIr6jXE/D+bVpJgBRAAnm3jsdKUpbNm4wOUEjQgmIzd4N5wJ/zVgsADDXLxOiEqgP8R1k6/rWqxaxLZwyqGcCQTtznz3FNpOTi7Kf62MGxCtc/fAqZDFh481BOo6jTzqG5cytKRDAhSuaDqe9DSVOmw660/uXLd3Dqb9odoqmCBE6zB9aQ8NNx7gUISrNCIOvKDUoTTTdcfp+BYx5CMl3monfUXDvrqRpWVfcPwmxkXtQ/aQM0OBBjaPDb0rKmtZeCvpryVTh4aVuM7MCwLAnRVgaEHxj/wCtZhUDXX7RytosdABJEyNYkCu7lsjuMQMqySYM5R+Lw8KFtYYuO0BYKBqI+n2oSZV4OzjktO2QhjMwYgjYadYoe9jv2i4A2gG6g6T4DpUeG4Zbk3GDEzEefj6V3h8EJDFoEyAJmJ5xpO29d8C+/khuzQZi7lxVbsz3W3AbUzpAHodPEnpTezhMQLa3QpVUMrpoPNzEn0oHF4i2QpMJkGgGpJ5Zth/akXFMfexJFtZIOgXNEHcqQTHIb9aSEHqUlheTqch9b4xfvFgyhTb/ABED8clspmZbmfLauGxADXWR2DFoDMsAZlIARtVIMEZW5g6nmFw7GdnaKXyFGXLoCTCtGoHSSdOUVmAszbcvdzW2buFEnVQSpYHaJWB41T01GT8dg7alQRgOGXbiOjW4DwH7k3QujQhjoAZA5b1LwPhy2cT2uHLQpAOdZ596RE7TpyJ8K1wnGXGBXPkuIoObMVkaiSJ6gAg9aXpiMRmzZnKm5lLKfxDaecmNKad5Sf8AQ8ml9x1iccrXXHZhFzE90sBqZ732j7UptX2S6zMBEE5I0Oukis4hjSZUtJmGg+MzUb4Zc0i6JKS8sSfSCNeXrUIRpZ/sg5uxhhOPm6XXswOYZdNOk8wDG40rLvFbtoBbDkg/NqIHQz0nxpNY4rcDNaMARCmAGjpm5z41Lg8QAzKTvtp4a5o2+1XjoqL4wWgFXMUMhule9MMwHP8ACT0nTzqPhXxC51bXX5Z01/W9cYbiFpSVQhlYkPP8MCI8jJobEYEWiXRg2YD5Yjf3B8+tPtW2n+Bsvge4PFXApzBwzwoEc82kDzigsVjr9lyELZW7uxhhyMEd6TJ56Ubwq/dZkkhSx+c65RMHQjQweZozCcVFt7oJ7UNoM0MQBoIJMLWZSqQrmLrKZiq3WUsQCYglZWVnxAPnqai4fhizm2bzkjYLIG++3jRGL4sbi9y2M66k9REQSKT2Tddic/eDSqKASBp+IiD5eFU03JX2QIT2vAx4iL1tyFMgblgNxuI5es0CLBYs9wFx07wEc4GnU6npUt/DNlD5jroZPPcQJmtFn0zsWUwIgCV2nTf/ABTKf1Elqtye7j/gPg8YwA7rMtufXTTMfzrp8cMspqdyN285/OtcY4Sipm1ZeQTlyGkUqXCtlDZoPza7xqBEcxG3jVFCEviEcF3D+HcSCLdc6Poyg/Iy7FNvm1kR0qHEcWF3vFSCNFG4BKiYOkczz3FdmbiagsV/ANAeuvI9atlvAYS5h1L3buDvQWAVGZcs/KYG+mmo5TXPYpXWfuFabZ55ezs2WDmJ1Gv2oxOHsEDfK2WR0IJOp6Vb0w1oxYsO5Myb98srGdlCT3R5yTSrinDUzhLoYFCACrd06TpmB08ab17e1B29gcntMNatKnyuXuSYDkjQiNYAoK3bQ90AKw0EkwAOYPnThMDbFu5cRbgVBlDG6SC3IABRpzNQfDeAD3UBEtHOcvOSwG4G/pTZpsp6LayT2nuKQrDPABBA5eNWq7xu3hrf/wCvaHaHvFwBnGYQco6VS8bjCzsU2UQGAgGG0I9fyqbgyEXGuZzmjUGZny6Vment+J/oLLbHBOmOLDMc0nUyx3nXn1rKzE2mdiwAAPh6H61lLUXk7fLwgtD+8xH/AMD/APJaRWr7aDMYnqaysqy4X2/stq/M/fgktXDnQSYKtInfU79aE4Ox7uvNjWqyjXwP35Iy4O+EMWxTZjO++vI1lq2O1fQabaVlZVZ4/QeHCJ8eZaxOu9O7NsC1hQAADaBOm57Xc+PjWVlZ5f4178leo+Zijhh714cu/p6N/Ye1FYe837Pc7x0ZY1OndbasrK7UXxfoZ5FbwrEuZ1om+g7azoNd/esrK0y+b8fwRfzr7EWNUftA8vyNNcCf3rf/AB/2rKypz+RfY0aIrur3z/V+dPPhRQ15gwBBU6HUVlZR1PkKLkOZznYSY6cqF+G0EXjAmV1/3GsrKwP/ABy/H7maXcMtoMx0HzGuuF2wLLMAA0DvAa7nnvWVlJeH+P5CLuMcv6h+VF2uQ8D+dZWU8vkRFcyFovt2tsZmidpPUUDibpi9qdLumu2h26VlZW3TXv8AJo1OxHgnMnU+/jVlxZ/L7CsrKj1HzImuGcXDF/TTu1BxD/qHyrKyhoc/gtDkGxDH/Tzr/wC4P/Gifglj2lzX/wBu33rKyt0v8b+5p1e32/gE4VcMRJgRAnQb7UJbY5yZM5hrz5zrWqykS+KRiXMhwHPU7n71lZWVloJ//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2468" name="Picture 4" descr="http://festival.1september.ru/articles/418016/img4.bmp"/>
          <p:cNvPicPr>
            <a:picLocks noChangeAspect="1" noChangeArrowheads="1"/>
          </p:cNvPicPr>
          <p:nvPr/>
        </p:nvPicPr>
        <p:blipFill>
          <a:blip r:embed="rId2" cstate="print"/>
          <a:srcRect/>
          <a:stretch>
            <a:fillRect/>
          </a:stretch>
        </p:blipFill>
        <p:spPr bwMode="auto">
          <a:xfrm>
            <a:off x="1775520" y="2132857"/>
            <a:ext cx="2618600" cy="3229373"/>
          </a:xfrm>
          <a:prstGeom prst="rect">
            <a:avLst/>
          </a:prstGeom>
          <a:noFill/>
        </p:spPr>
      </p:pic>
      <p:pic>
        <p:nvPicPr>
          <p:cNvPr id="62470" name="Picture 6" descr="http://files.school-collection.edu.ru/dlrstore/ebe42e44-c766-45c6-944f-82641d65a5a9/hvosch_polevoy.jpg"/>
          <p:cNvPicPr>
            <a:picLocks noChangeAspect="1" noChangeArrowheads="1"/>
          </p:cNvPicPr>
          <p:nvPr/>
        </p:nvPicPr>
        <p:blipFill>
          <a:blip r:embed="rId3" cstate="print"/>
          <a:srcRect/>
          <a:stretch>
            <a:fillRect/>
          </a:stretch>
        </p:blipFill>
        <p:spPr bwMode="auto">
          <a:xfrm>
            <a:off x="3935760" y="3429000"/>
            <a:ext cx="2664296" cy="3212976"/>
          </a:xfrm>
          <a:prstGeom prst="rect">
            <a:avLst/>
          </a:prstGeom>
          <a:noFill/>
        </p:spPr>
      </p:pic>
      <p:pic>
        <p:nvPicPr>
          <p:cNvPr id="62472" name="Picture 8" descr="http://img-fotki.yandex.ru/get/9347/137106206.412/0_e0314_d1356e17_orig.jpg"/>
          <p:cNvPicPr>
            <a:picLocks noChangeAspect="1" noChangeArrowheads="1"/>
          </p:cNvPicPr>
          <p:nvPr/>
        </p:nvPicPr>
        <p:blipFill>
          <a:blip r:embed="rId4" cstate="print"/>
          <a:srcRect/>
          <a:stretch>
            <a:fillRect/>
          </a:stretch>
        </p:blipFill>
        <p:spPr bwMode="auto">
          <a:xfrm>
            <a:off x="6168008" y="2204865"/>
            <a:ext cx="2880320" cy="3065909"/>
          </a:xfrm>
          <a:prstGeom prst="rect">
            <a:avLst/>
          </a:prstGeom>
          <a:noFill/>
        </p:spPr>
      </p:pic>
      <p:pic>
        <p:nvPicPr>
          <p:cNvPr id="62474" name="Picture 10" descr="http://vmirechudes.com/wp-content/uploads/2014/08/BAK3.jpg"/>
          <p:cNvPicPr>
            <a:picLocks noChangeAspect="1" noChangeArrowheads="1"/>
          </p:cNvPicPr>
          <p:nvPr/>
        </p:nvPicPr>
        <p:blipFill>
          <a:blip r:embed="rId5" cstate="print"/>
          <a:srcRect/>
          <a:stretch>
            <a:fillRect/>
          </a:stretch>
        </p:blipFill>
        <p:spPr bwMode="auto">
          <a:xfrm>
            <a:off x="7824193" y="3573016"/>
            <a:ext cx="2544217" cy="307431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100" dirty="0">
                <a:latin typeface="Times New Roman" panose="02020603050405020304" pitchFamily="18" charset="0"/>
                <a:cs typeface="Times New Roman" panose="02020603050405020304" pitchFamily="18" charset="0"/>
              </a:rPr>
              <a:t>Қалыптасқан фитоценоздарда өсімдіктер арасында қарым-қатынастардың екі типі бар деуге болады:</a:t>
            </a:r>
            <a:br>
              <a:rPr lang="ru-RU" dirty="0"/>
            </a:br>
            <a:endParaRPr lang="ru-RU" dirty="0"/>
          </a:p>
        </p:txBody>
      </p:sp>
      <p:graphicFrame>
        <p:nvGraphicFramePr>
          <p:cNvPr id="4" name="Схема 3"/>
          <p:cNvGraphicFramePr/>
          <p:nvPr>
            <p:extLst>
              <p:ext uri="{D42A27DB-BD31-4B8C-83A1-F6EECF244321}">
                <p14:modId xmlns:p14="http://schemas.microsoft.com/office/powerpoint/2010/main" val="2842583719"/>
              </p:ext>
            </p:extLst>
          </p:nvPr>
        </p:nvGraphicFramePr>
        <p:xfrm>
          <a:off x="1847528" y="1397000"/>
          <a:ext cx="86409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D8A6B6-9A18-BD18-B69E-BE5CBCC51DB0}"/>
              </a:ext>
            </a:extLst>
          </p:cNvPr>
          <p:cNvSpPr txBox="1"/>
          <p:nvPr/>
        </p:nvSpPr>
        <p:spPr>
          <a:xfrm>
            <a:off x="391886" y="639555"/>
            <a:ext cx="11234057" cy="2983702"/>
          </a:xfrm>
          <a:prstGeom prst="rect">
            <a:avLst/>
          </a:prstGeom>
          <a:noFill/>
        </p:spPr>
        <p:txBody>
          <a:bodyPr wrap="square">
            <a:spAutoFit/>
          </a:bodyPr>
          <a:lstStyle/>
          <a:p>
            <a:pPr algn="ctr">
              <a:lnSpc>
                <a:spcPct val="115000"/>
              </a:lnSpc>
              <a:spcAft>
                <a:spcPts val="1000"/>
              </a:spcAft>
            </a:pPr>
            <a:r>
              <a:rPr lang="kk-KZ"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Тақырыптың мақсаты </a:t>
            </a:r>
            <a:r>
              <a:rPr lang="kk-KZ" sz="2000" dirty="0">
                <a:effectLst/>
                <a:latin typeface="Times New Roman" panose="02020603050405020304" pitchFamily="18" charset="0"/>
                <a:ea typeface="Times New Roman" panose="02020603050405020304" pitchFamily="18" charset="0"/>
                <a:cs typeface="Times New Roman" panose="02020603050405020304" pitchFamily="18" charset="0"/>
              </a:rPr>
              <a:t>– Фитоценоздардың қалыптасуы туралы ұғымды филогенетикалық жəне онтогентикалық тұрғыдан қарастыру және  нақты фитоценоздардың жаңа субстраттарда пайда болуын қалыптасу </a:t>
            </a:r>
            <a:endParaRPr lang="ru-K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kk-KZ" sz="2000" b="1" i="1" dirty="0">
                <a:effectLst/>
                <a:latin typeface="Times New Roman" panose="02020603050405020304" pitchFamily="18" charset="0"/>
                <a:ea typeface="Times New Roman" panose="02020603050405020304" pitchFamily="18" charset="0"/>
                <a:cs typeface="Times New Roman" panose="02020603050405020304" pitchFamily="18" charset="0"/>
              </a:rPr>
              <a:t>Қарастырылатын мәселелер:</a:t>
            </a:r>
            <a:endParaRPr lang="ru-KZ"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Фитоценоз ұғымын қалыптастыру</a:t>
            </a:r>
            <a:endParaRPr lang="ru-KZ"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Өсімдіктердің өзара әсер ету классификациясы</a:t>
            </a:r>
            <a:endParaRPr lang="ru-KZ"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3" descr="http://img-fotki.yandex.ru/get/9216/981986.47/0_87c9e_9905b717_orig">
            <a:extLst>
              <a:ext uri="{FF2B5EF4-FFF2-40B4-BE49-F238E27FC236}">
                <a16:creationId xmlns:a16="http://schemas.microsoft.com/office/drawing/2014/main" id="{B09B1AAB-7B99-E1B5-2DA9-4BBD0BACFEC5}"/>
              </a:ext>
            </a:extLst>
          </p:cNvPr>
          <p:cNvPicPr>
            <a:picLocks noChangeAspect="1" noChangeArrowheads="1"/>
          </p:cNvPicPr>
          <p:nvPr/>
        </p:nvPicPr>
        <p:blipFill>
          <a:blip r:embed="rId2" cstate="print"/>
          <a:srcRect/>
          <a:stretch>
            <a:fillRect/>
          </a:stretch>
        </p:blipFill>
        <p:spPr bwMode="auto">
          <a:xfrm>
            <a:off x="5344103" y="2752993"/>
            <a:ext cx="6847897" cy="4293096"/>
          </a:xfrm>
          <a:prstGeom prst="rect">
            <a:avLst/>
          </a:prstGeom>
          <a:noFill/>
        </p:spPr>
      </p:pic>
    </p:spTree>
    <p:extLst>
      <p:ext uri="{BB962C8B-B14F-4D97-AF65-F5344CB8AC3E}">
        <p14:creationId xmlns:p14="http://schemas.microsoft.com/office/powerpoint/2010/main" val="354677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4291" y="30130"/>
            <a:ext cx="10515600" cy="1325563"/>
          </a:xfrm>
        </p:spPr>
        <p:txBody>
          <a:bodyPr>
            <a:normAutofit/>
          </a:bodyPr>
          <a:lstStyle/>
          <a:p>
            <a:pPr algn="ctr"/>
            <a:r>
              <a:rPr lang="kk-KZ"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rPr>
              <a:t>Фитоценология ғылымы туралы түсінік</a:t>
            </a:r>
            <a:endParaRPr lang="ru-RU"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aphicFrame>
        <p:nvGraphicFramePr>
          <p:cNvPr id="5" name="Схема 4"/>
          <p:cNvGraphicFramePr/>
          <p:nvPr>
            <p:extLst>
              <p:ext uri="{D42A27DB-BD31-4B8C-83A1-F6EECF244321}">
                <p14:modId xmlns:p14="http://schemas.microsoft.com/office/powerpoint/2010/main" val="2264279124"/>
              </p:ext>
            </p:extLst>
          </p:nvPr>
        </p:nvGraphicFramePr>
        <p:xfrm>
          <a:off x="1847529" y="1294291"/>
          <a:ext cx="8496944"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Группа 5"/>
          <p:cNvGrpSpPr/>
          <p:nvPr/>
        </p:nvGrpSpPr>
        <p:grpSpPr>
          <a:xfrm>
            <a:off x="1847529" y="3501008"/>
            <a:ext cx="3398777" cy="2104008"/>
            <a:chOff x="0" y="0"/>
            <a:chExt cx="3398777" cy="2104008"/>
          </a:xfrm>
        </p:grpSpPr>
        <p:sp>
          <p:nvSpPr>
            <p:cNvPr id="7" name="Скругленный прямоугольник 6"/>
            <p:cNvSpPr/>
            <p:nvPr/>
          </p:nvSpPr>
          <p:spPr>
            <a:xfrm>
              <a:off x="0" y="0"/>
              <a:ext cx="3398777" cy="210400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102709" y="102709"/>
              <a:ext cx="3193359" cy="1898590"/>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algn="ctr" defTabSz="1511300">
                <a:lnSpc>
                  <a:spcPct val="90000"/>
                </a:lnSpc>
                <a:spcBef>
                  <a:spcPct val="0"/>
                </a:spcBef>
                <a:spcAft>
                  <a:spcPct val="35000"/>
                </a:spcAft>
              </a:pPr>
              <a:r>
                <a:rPr lang="kk-KZ" sz="3400" dirty="0"/>
                <a:t>Фитоценология</a:t>
              </a:r>
              <a:endParaRPr lang="ru-RU" sz="3400" dirty="0"/>
            </a:p>
          </p:txBody>
        </p:sp>
      </p:grpSp>
      <p:sp>
        <p:nvSpPr>
          <p:cNvPr id="10" name="Стрелка вправо 9"/>
          <p:cNvSpPr/>
          <p:nvPr/>
        </p:nvSpPr>
        <p:spPr>
          <a:xfrm>
            <a:off x="5231904" y="3501008"/>
            <a:ext cx="5098166" cy="2104008"/>
          </a:xfrm>
          <a:prstGeom prst="rightArrow">
            <a:avLst>
              <a:gd name="adj1" fmla="val 75000"/>
              <a:gd name="adj2" fmla="val 50000"/>
            </a:avLst>
          </a:prstGeom>
          <a:solidFill>
            <a:schemeClr val="bg1">
              <a:lumMod val="5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25" name="Rectangle 1"/>
          <p:cNvSpPr>
            <a:spLocks noChangeArrowheads="1"/>
          </p:cNvSpPr>
          <p:nvPr/>
        </p:nvSpPr>
        <p:spPr bwMode="auto">
          <a:xfrm>
            <a:off x="5375920" y="3873970"/>
            <a:ext cx="39604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kk-KZ" sz="1600" b="1" dirty="0">
                <a:latin typeface="Calibri" pitchFamily="34" charset="0"/>
                <a:ea typeface="Calibri" pitchFamily="34" charset="0"/>
                <a:cs typeface="Times New Roman" pitchFamily="18" charset="0"/>
              </a:rPr>
              <a:t>өсімдіктер қауымдарын, олардың құрамын, құрылымын, қасиетін және динамикасын және де фитоценоздардың қоршаған ортамен қарым – қатынасын зерттейтін ғылым саласы. </a:t>
            </a:r>
            <a:endParaRPr lang="kk-KZ" sz="1600" b="1"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31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Фитоценология дегеніміз не? Бір – біріне жақын ұқсас үш жауап:</a:t>
            </a:r>
            <a:br>
              <a:rPr lang="ru-RU" dirty="0"/>
            </a:br>
            <a:endParaRPr lang="ru-RU" dirty="0"/>
          </a:p>
        </p:txBody>
      </p:sp>
      <p:graphicFrame>
        <p:nvGraphicFramePr>
          <p:cNvPr id="4" name="Схема 3"/>
          <p:cNvGraphicFramePr/>
          <p:nvPr/>
        </p:nvGraphicFramePr>
        <p:xfrm>
          <a:off x="1775520" y="1124744"/>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88637" y="184865"/>
            <a:ext cx="113358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kk-KZ" sz="2800" dirty="0">
                <a:latin typeface="Times New Roman" pitchFamily="18" charset="0"/>
                <a:ea typeface="Calibri" pitchFamily="34" charset="0"/>
                <a:cs typeface="Times New Roman" pitchFamily="18" charset="0"/>
              </a:rPr>
              <a:t>Фитоценология – жердегі өсімдіктер қауымын әртүрлі </a:t>
            </a:r>
          </a:p>
          <a:p>
            <a:pPr algn="ctr" fontAlgn="base">
              <a:spcBef>
                <a:spcPct val="0"/>
              </a:spcBef>
              <a:spcAft>
                <a:spcPct val="0"/>
              </a:spcAft>
            </a:pPr>
            <a:r>
              <a:rPr lang="kk-KZ" sz="2800" dirty="0">
                <a:latin typeface="Times New Roman" pitchFamily="18" charset="0"/>
                <a:ea typeface="Calibri" pitchFamily="34" charset="0"/>
                <a:cs typeface="Times New Roman" pitchFamily="18" charset="0"/>
              </a:rPr>
              <a:t>тұрғыдан зерттеу:</a:t>
            </a:r>
            <a:endParaRPr lang="kk-KZ" sz="2800" dirty="0">
              <a:latin typeface="Times New Roman" pitchFamily="18" charset="0"/>
              <a:cs typeface="Times New Roman" pitchFamily="18" charset="0"/>
            </a:endParaRPr>
          </a:p>
        </p:txBody>
      </p:sp>
      <p:cxnSp>
        <p:nvCxnSpPr>
          <p:cNvPr id="6" name="Прямая со стрелкой 5"/>
          <p:cNvCxnSpPr/>
          <p:nvPr/>
        </p:nvCxnSpPr>
        <p:spPr>
          <a:xfrm>
            <a:off x="4511824" y="1196752"/>
            <a:ext cx="0"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p:nvPr/>
        </p:nvCxnSpPr>
        <p:spPr>
          <a:xfrm>
            <a:off x="5807968" y="1196752"/>
            <a:ext cx="0"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a:off x="6960096" y="1196752"/>
            <a:ext cx="0"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8472264" y="908720"/>
            <a:ext cx="1368152"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Прямая со стрелкой 17"/>
          <p:cNvCxnSpPr/>
          <p:nvPr/>
        </p:nvCxnSpPr>
        <p:spPr>
          <a:xfrm>
            <a:off x="8040216" y="1124744"/>
            <a:ext cx="0"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Прямоугольник 19"/>
          <p:cNvSpPr/>
          <p:nvPr/>
        </p:nvSpPr>
        <p:spPr>
          <a:xfrm>
            <a:off x="3863752" y="2348880"/>
            <a:ext cx="1224136"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құрамын</a:t>
            </a:r>
            <a:endParaRPr lang="ru-RU" dirty="0"/>
          </a:p>
        </p:txBody>
      </p:sp>
      <p:sp>
        <p:nvSpPr>
          <p:cNvPr id="21" name="Прямоугольник 20"/>
          <p:cNvSpPr/>
          <p:nvPr/>
        </p:nvSpPr>
        <p:spPr>
          <a:xfrm>
            <a:off x="5231904" y="2348880"/>
            <a:ext cx="1152128"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құрылымын</a:t>
            </a:r>
            <a:endParaRPr lang="ru-RU" dirty="0"/>
          </a:p>
        </p:txBody>
      </p:sp>
      <p:sp>
        <p:nvSpPr>
          <p:cNvPr id="22" name="Прямоугольник 21"/>
          <p:cNvSpPr/>
          <p:nvPr/>
        </p:nvSpPr>
        <p:spPr>
          <a:xfrm>
            <a:off x="6528048" y="2348880"/>
            <a:ext cx="1008112"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динамикасын</a:t>
            </a:r>
            <a:endParaRPr lang="ru-RU" dirty="0"/>
          </a:p>
        </p:txBody>
      </p:sp>
      <p:sp>
        <p:nvSpPr>
          <p:cNvPr id="23" name="Прямоугольник 22"/>
          <p:cNvSpPr/>
          <p:nvPr/>
        </p:nvSpPr>
        <p:spPr>
          <a:xfrm>
            <a:off x="7680176" y="2348880"/>
            <a:ext cx="1008112"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өнімділігін</a:t>
            </a:r>
            <a:endParaRPr lang="ru-RU" dirty="0"/>
          </a:p>
        </p:txBody>
      </p:sp>
      <p:sp>
        <p:nvSpPr>
          <p:cNvPr id="24" name="Прямоугольник 23"/>
          <p:cNvSpPr/>
          <p:nvPr/>
        </p:nvSpPr>
        <p:spPr>
          <a:xfrm>
            <a:off x="8976320" y="2564904"/>
            <a:ext cx="1440160"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қоршаған ортамен қарым-қатынасын</a:t>
            </a:r>
            <a:endParaRPr lang="ru-RU" dirty="0"/>
          </a:p>
        </p:txBody>
      </p:sp>
      <p:cxnSp>
        <p:nvCxnSpPr>
          <p:cNvPr id="27" name="Прямая со стрелкой 26"/>
          <p:cNvCxnSpPr/>
          <p:nvPr/>
        </p:nvCxnSpPr>
        <p:spPr>
          <a:xfrm flipH="1">
            <a:off x="2639616" y="908720"/>
            <a:ext cx="1368152"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Прямоугольник 28"/>
          <p:cNvSpPr/>
          <p:nvPr/>
        </p:nvSpPr>
        <p:spPr>
          <a:xfrm>
            <a:off x="1991544" y="2564904"/>
            <a:ext cx="1512168"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адам тіршілігіне және табиғи факторларға байланысты өзгеруін</a:t>
            </a:r>
            <a:endParaRPr lang="ru-RU" dirty="0"/>
          </a:p>
        </p:txBody>
      </p:sp>
      <p:sp>
        <p:nvSpPr>
          <p:cNvPr id="16387" name="AutoShape 3" descr="http://ecologico.ru/wp-content/uploads/2010/04/%D0%BB%D0%B5%D0%BA%D0%B0%D1%80%D1%81%D1%82%D0%B2%D0%B5%D0%BD%D0%BD%D1%8B%D0%B5-%D1%80%D0%B0%D1%81%D1%82%D0%B5%D0%BD%D0%B8%D1%8F-%D0%BB%D0%B5%D1%81%D0%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88" name="Picture 4" descr="C:\Users\user\Desktop\лекарственные-растения-леса.jpg"/>
          <p:cNvPicPr>
            <a:picLocks noChangeAspect="1" noChangeArrowheads="1"/>
          </p:cNvPicPr>
          <p:nvPr/>
        </p:nvPicPr>
        <p:blipFill>
          <a:blip r:embed="rId2" cstate="print"/>
          <a:srcRect/>
          <a:stretch>
            <a:fillRect/>
          </a:stretch>
        </p:blipFill>
        <p:spPr bwMode="auto">
          <a:xfrm>
            <a:off x="3575720" y="3429000"/>
            <a:ext cx="5256584"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88640"/>
            <a:ext cx="10549467" cy="1143000"/>
          </a:xfrm>
        </p:spPr>
        <p:txBody>
          <a:bodyPr>
            <a:noAutofit/>
          </a:bodyPr>
          <a:lstStyle/>
          <a:p>
            <a:pPr algn="just"/>
            <a:r>
              <a:rPr lang="kk-KZ" sz="2400" b="1" dirty="0">
                <a:solidFill>
                  <a:srgbClr val="FF0000"/>
                </a:solidFill>
                <a:latin typeface="Times New Roman" panose="02020603050405020304" pitchFamily="18" charset="0"/>
                <a:cs typeface="Times New Roman" panose="02020603050405020304" pitchFamily="18" charset="0"/>
              </a:rPr>
              <a:t>Фитоценоз</a:t>
            </a:r>
            <a:r>
              <a:rPr lang="kk-KZ" sz="2400" dirty="0">
                <a:latin typeface="Times New Roman" panose="02020603050405020304" pitchFamily="18" charset="0"/>
                <a:cs typeface="Times New Roman" panose="02020603050405020304" pitchFamily="18" charset="0"/>
              </a:rPr>
              <a:t> – белгілі құрылымы бар, өзара бір-бірімен және сыртқы ортамен байланысы бар өсімдіктер қауымы. </a:t>
            </a:r>
            <a:endParaRPr lang="ru-RU" sz="2400" dirty="0">
              <a:latin typeface="Times New Roman" panose="02020603050405020304" pitchFamily="18" charset="0"/>
              <a:cs typeface="Times New Roman" panose="02020603050405020304" pitchFamily="18" charset="0"/>
            </a:endParaRPr>
          </a:p>
        </p:txBody>
      </p:sp>
      <p:pic>
        <p:nvPicPr>
          <p:cNvPr id="4" name="Picture 4" descr="nizkiy rСосново-кустарничково-сфагновый фитоценоз"/>
          <p:cNvPicPr>
            <a:picLocks noChangeAspect="1" noChangeArrowheads="1"/>
          </p:cNvPicPr>
          <p:nvPr/>
        </p:nvPicPr>
        <p:blipFill>
          <a:blip r:embed="rId2" cstate="print"/>
          <a:srcRect/>
          <a:stretch>
            <a:fillRect/>
          </a:stretch>
        </p:blipFill>
        <p:spPr bwMode="auto">
          <a:xfrm>
            <a:off x="1847528" y="1196752"/>
            <a:ext cx="4176464"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1847528" y="5013177"/>
            <a:ext cx="4464496" cy="830997"/>
          </a:xfrm>
          <a:prstGeom prst="rect">
            <a:avLst/>
          </a:prstGeom>
        </p:spPr>
        <p:txBody>
          <a:bodyPr wrap="square">
            <a:spAutoFit/>
          </a:bodyPr>
          <a:lstStyle/>
          <a:p>
            <a:pPr algn="ctr"/>
            <a:r>
              <a:rPr lang="kk-KZ" sz="2400" b="1" dirty="0">
                <a:latin typeface="Times New Roman" pitchFamily="18" charset="0"/>
              </a:rPr>
              <a:t>Қарағайлы-бұталы-</a:t>
            </a:r>
            <a:r>
              <a:rPr lang="ru-RU" sz="2400" b="1" dirty="0" err="1">
                <a:latin typeface="Times New Roman" pitchFamily="18" charset="0"/>
              </a:rPr>
              <a:t>мүкті </a:t>
            </a:r>
            <a:r>
              <a:rPr lang="ru-RU" sz="2400" b="1" dirty="0">
                <a:latin typeface="Times New Roman" pitchFamily="18" charset="0"/>
              </a:rPr>
              <a:t>фитоценоз</a:t>
            </a:r>
          </a:p>
        </p:txBody>
      </p:sp>
      <p:pic>
        <p:nvPicPr>
          <p:cNvPr id="6" name="Picture 4" descr="3Горизонтальная слоистость осадочных горных пород и фригана - ксерофитное кустарниковое растительное сообщество (фитоценоз) в низкогорье"/>
          <p:cNvPicPr>
            <a:picLocks noChangeAspect="1" noChangeArrowheads="1"/>
          </p:cNvPicPr>
          <p:nvPr/>
        </p:nvPicPr>
        <p:blipFill>
          <a:blip r:embed="rId3" cstate="print"/>
          <a:srcRect b="4895"/>
          <a:stretch>
            <a:fillRect/>
          </a:stretch>
        </p:blipFill>
        <p:spPr bwMode="auto">
          <a:xfrm>
            <a:off x="6528049" y="1196752"/>
            <a:ext cx="3858203"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6888089" y="5013176"/>
            <a:ext cx="3240360" cy="892552"/>
          </a:xfrm>
          <a:prstGeom prst="rect">
            <a:avLst/>
          </a:prstGeom>
        </p:spPr>
        <p:txBody>
          <a:bodyPr wrap="square">
            <a:spAutoFit/>
          </a:bodyPr>
          <a:lstStyle/>
          <a:p>
            <a:pPr algn="ctr"/>
            <a:r>
              <a:rPr lang="ru-RU" sz="2600" b="1" dirty="0" err="1">
                <a:latin typeface="Times New Roman" pitchFamily="18" charset="0"/>
              </a:rPr>
              <a:t>Ксерофитті</a:t>
            </a:r>
            <a:r>
              <a:rPr lang="ru-RU" sz="2600" b="1" dirty="0">
                <a:latin typeface="Times New Roman" pitchFamily="18" charset="0"/>
              </a:rPr>
              <a:t> </a:t>
            </a:r>
            <a:r>
              <a:rPr lang="ru-RU" sz="2600" b="1" dirty="0" err="1">
                <a:latin typeface="Times New Roman" pitchFamily="18" charset="0"/>
              </a:rPr>
              <a:t>бұталы </a:t>
            </a:r>
            <a:r>
              <a:rPr lang="ru-RU" sz="2600" b="1" dirty="0">
                <a:latin typeface="Times New Roman" pitchFamily="18" charset="0"/>
              </a:rPr>
              <a:t>фитоценоз</a:t>
            </a:r>
            <a:r>
              <a:rPr lang="ru-RU" sz="2600" dirty="0">
                <a:latin typeface="Times New Roman" pitchFamily="18" charset="0"/>
              </a:rPr>
              <a:t> </a:t>
            </a:r>
            <a:endParaRPr lang="ru-RU"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user\Desktop\200px-Sukachev.jpg"/>
          <p:cNvPicPr>
            <a:picLocks noChangeAspect="1" noChangeArrowheads="1"/>
          </p:cNvPicPr>
          <p:nvPr/>
        </p:nvPicPr>
        <p:blipFill>
          <a:blip r:embed="rId2" cstate="print"/>
          <a:srcRect/>
          <a:stretch>
            <a:fillRect/>
          </a:stretch>
        </p:blipFill>
        <p:spPr bwMode="auto">
          <a:xfrm>
            <a:off x="2135560" y="332656"/>
            <a:ext cx="2808312"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2207568" y="3789040"/>
            <a:ext cx="2592288" cy="677108"/>
          </a:xfrm>
          <a:prstGeom prst="rect">
            <a:avLst/>
          </a:prstGeom>
        </p:spPr>
        <p:txBody>
          <a:bodyPr wrap="square">
            <a:spAutoFit/>
          </a:bodyPr>
          <a:lstStyle/>
          <a:p>
            <a:pPr algn="ctr"/>
            <a:r>
              <a:rPr lang="ru-RU" b="1" dirty="0">
                <a:latin typeface="Times New Roman" pitchFamily="18" charset="0"/>
              </a:rPr>
              <a:t>Владимир Николаевич Сукачёв</a:t>
            </a:r>
            <a:r>
              <a:rPr lang="ru-RU" sz="2000" b="1" dirty="0"/>
              <a:t> </a:t>
            </a:r>
            <a:endParaRPr lang="ru-RU" dirty="0"/>
          </a:p>
        </p:txBody>
      </p:sp>
      <p:sp>
        <p:nvSpPr>
          <p:cNvPr id="6" name="Прямоугольник 5"/>
          <p:cNvSpPr/>
          <p:nvPr/>
        </p:nvSpPr>
        <p:spPr>
          <a:xfrm>
            <a:off x="5303912" y="1556792"/>
            <a:ext cx="4572000" cy="3576364"/>
          </a:xfrm>
          <a:prstGeom prst="rect">
            <a:avLst/>
          </a:prstGeom>
        </p:spPr>
        <p:txBody>
          <a:bodyPr>
            <a:spAutoFit/>
          </a:bodyPr>
          <a:lstStyle/>
          <a:p>
            <a:r>
              <a:rPr lang="kk-KZ" sz="2200" dirty="0">
                <a:latin typeface="Times New Roman" pitchFamily="18" charset="0"/>
              </a:rPr>
              <a:t>В.Н.Сукачев фитоценозды бір-бірімен және ортамен әрекеттесетін өсімдіктер жиынтығы деп түсіндіреді. В.Н.Сукачев бойынша фитоценоздардың негізгі белгілері: </a:t>
            </a:r>
          </a:p>
          <a:p>
            <a:endParaRPr lang="kk-KZ" sz="2200" dirty="0">
              <a:latin typeface="Times New Roman" pitchFamily="18" charset="0"/>
            </a:endParaRPr>
          </a:p>
          <a:p>
            <a:pPr marL="457200" indent="-457200">
              <a:lnSpc>
                <a:spcPct val="80000"/>
              </a:lnSpc>
              <a:buFont typeface="Wingdings" pitchFamily="2" charset="2"/>
              <a:buChar char="q"/>
            </a:pPr>
            <a:r>
              <a:rPr lang="kk-KZ" sz="2200" dirty="0">
                <a:latin typeface="Times New Roman" pitchFamily="18" charset="0"/>
              </a:rPr>
              <a:t>Өсімдіктердің бір-бірімен әрекеттесуі; </a:t>
            </a:r>
          </a:p>
          <a:p>
            <a:pPr marL="457200" indent="-457200">
              <a:lnSpc>
                <a:spcPct val="80000"/>
              </a:lnSpc>
              <a:buFont typeface="Wingdings" pitchFamily="2" charset="2"/>
              <a:buChar char="q"/>
            </a:pPr>
            <a:r>
              <a:rPr lang="kk-KZ" sz="2200" dirty="0">
                <a:latin typeface="Times New Roman" pitchFamily="18" charset="0"/>
              </a:rPr>
              <a:t>Өсімдіктер мен орта арасындағы әрекеттесудің болуы. </a:t>
            </a:r>
            <a:endParaRPr lang="ru-RU" sz="2200" dirty="0">
              <a:latin typeface="Times New Roman" pitchFamily="18" charset="0"/>
            </a:endParaRPr>
          </a:p>
          <a:p>
            <a:pPr>
              <a:buFont typeface="Wingdings" pitchFamily="2" charset="2"/>
              <a:buChar char="q"/>
            </a:pP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Быков Борис Александрович"/>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Быков Борис Александрович"/>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9" name="Picture 5" descr="C:\Users\user\Desktop\byhovskiy_boris_evseevich.jpg"/>
          <p:cNvPicPr>
            <a:picLocks noChangeAspect="1" noChangeArrowheads="1"/>
          </p:cNvPicPr>
          <p:nvPr/>
        </p:nvPicPr>
        <p:blipFill>
          <a:blip r:embed="rId2" cstate="print"/>
          <a:srcRect/>
          <a:stretch>
            <a:fillRect/>
          </a:stretch>
        </p:blipFill>
        <p:spPr bwMode="auto">
          <a:xfrm>
            <a:off x="2606771" y="764704"/>
            <a:ext cx="2952328" cy="4464496"/>
          </a:xfrm>
          <a:prstGeom prst="rect">
            <a:avLst/>
          </a:prstGeom>
          <a:ln w="88900" cap="sq" cmpd="thickThin">
            <a:solidFill>
              <a:srgbClr val="000000"/>
            </a:solidFill>
            <a:prstDash val="solid"/>
            <a:miter lim="800000"/>
          </a:ln>
          <a:effectLst>
            <a:innerShdw blurRad="76200">
              <a:srgbClr val="000000"/>
            </a:innerShdw>
          </a:effectLst>
        </p:spPr>
      </p:pic>
      <p:sp>
        <p:nvSpPr>
          <p:cNvPr id="8" name="Прямоугольник 7"/>
          <p:cNvSpPr/>
          <p:nvPr/>
        </p:nvSpPr>
        <p:spPr>
          <a:xfrm>
            <a:off x="3425127" y="5398451"/>
            <a:ext cx="1315617" cy="369332"/>
          </a:xfrm>
          <a:prstGeom prst="rect">
            <a:avLst/>
          </a:prstGeom>
        </p:spPr>
        <p:txBody>
          <a:bodyPr wrap="none">
            <a:spAutoFit/>
          </a:bodyPr>
          <a:lstStyle/>
          <a:p>
            <a:r>
              <a:rPr lang="kk-KZ" b="1" dirty="0">
                <a:latin typeface="Times New Roman" pitchFamily="18" charset="0"/>
              </a:rPr>
              <a:t>Б.А.Быков</a:t>
            </a:r>
            <a:endParaRPr lang="ru-RU" dirty="0"/>
          </a:p>
        </p:txBody>
      </p:sp>
      <p:sp>
        <p:nvSpPr>
          <p:cNvPr id="9" name="Вертикальный свиток 8"/>
          <p:cNvSpPr/>
          <p:nvPr/>
        </p:nvSpPr>
        <p:spPr>
          <a:xfrm>
            <a:off x="6514893" y="908720"/>
            <a:ext cx="4176464" cy="4176464"/>
          </a:xfrm>
          <a:prstGeom prst="vertic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b="1" dirty="0">
                <a:latin typeface="Times New Roman" pitchFamily="18" charset="0"/>
              </a:rPr>
              <a:t>Б.А.Быков фитоценозға мынандай анықтама берді: «Фитоценоз – бұл өздері жасаған ортаның жағдайында тұрақты, өзін-өзі жөнге салатын организмдердің бірлесіп өмір сүру формасы».</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616331"/>
            <a:ext cx="11201400" cy="1143000"/>
          </a:xfrm>
        </p:spPr>
        <p:txBody>
          <a:bodyPr>
            <a:normAutofit fontScale="90000"/>
          </a:bodyPr>
          <a:lstStyle/>
          <a:p>
            <a:pPr algn="ctr"/>
            <a:r>
              <a:rPr lang="kk-KZ" sz="3100" dirty="0">
                <a:latin typeface="Times New Roman" panose="02020603050405020304" pitchFamily="18" charset="0"/>
                <a:cs typeface="Times New Roman" panose="02020603050405020304" pitchFamily="18" charset="0"/>
              </a:rPr>
              <a:t>Өсімдіктердің кез келген бірлестігін фитоценоз деуге болады? Фитоценоз деп атау үшін оның қандай критериялары болуы керек?</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lvl="0"/>
            <a:r>
              <a:rPr lang="kk-KZ" sz="2400" dirty="0">
                <a:latin typeface="Times New Roman" panose="02020603050405020304" pitchFamily="18" charset="0"/>
                <a:cs typeface="Times New Roman" panose="02020603050405020304" pitchFamily="18" charset="0"/>
              </a:rPr>
              <a:t>Фитоценоздың маңызды белгілері – 1) фитоценотикалық қатынастар (өсімдіктер арасындағы қатынастар) және 2) фитоценотикалық ортаның болуы;</a:t>
            </a:r>
            <a:endParaRPr lang="ru-RU" sz="2400" dirty="0">
              <a:latin typeface="Times New Roman" panose="02020603050405020304" pitchFamily="18" charset="0"/>
              <a:cs typeface="Times New Roman" panose="02020603050405020304" pitchFamily="18" charset="0"/>
            </a:endParaRPr>
          </a:p>
          <a:p>
            <a:pPr lvl="0"/>
            <a:r>
              <a:rPr lang="kk-KZ" sz="2400" dirty="0">
                <a:latin typeface="Times New Roman" panose="02020603050405020304" pitchFamily="18" charset="0"/>
                <a:cs typeface="Times New Roman" panose="02020603050405020304" pitchFamily="18" charset="0"/>
              </a:rPr>
              <a:t>Фитоортаны жасау – фитоценоздың ең алғашқы пайда болған белгісі. Ол  өсімдіктердің бір-біріне әсері әлі жоқ ортада да болуы мүмкін. </a:t>
            </a:r>
            <a:endParaRPr lang="ru-RU" sz="2400" dirty="0">
              <a:latin typeface="Times New Roman" panose="02020603050405020304" pitchFamily="18" charset="0"/>
              <a:cs typeface="Times New Roman" panose="02020603050405020304" pitchFamily="18" charset="0"/>
            </a:endParaRPr>
          </a:p>
          <a:p>
            <a:pPr algn="just"/>
            <a:r>
              <a:rPr lang="kk-KZ" sz="2400" dirty="0">
                <a:latin typeface="Times New Roman" panose="02020603050405020304" pitchFamily="18" charset="0"/>
                <a:cs typeface="Times New Roman" panose="02020603050405020304" pitchFamily="18" charset="0"/>
              </a:rPr>
              <a:t>Фитоценотикалық орта әлі өсімдіктер жоқ учаскелерде жеке өсімдіктер пайда бола бастағанда қалыптаса бастайды.</a:t>
            </a:r>
            <a:endParaRPr lang="ru-RU" sz="24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7752184" y="5445224"/>
            <a:ext cx="25922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582</Words>
  <Application>Microsoft Office PowerPoint</Application>
  <PresentationFormat>Широкоэкранный</PresentationFormat>
  <Paragraphs>50</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Wingdings</vt:lpstr>
      <vt:lpstr>Тема Office</vt:lpstr>
      <vt:lpstr>Презентация PowerPoint</vt:lpstr>
      <vt:lpstr>Презентация PowerPoint</vt:lpstr>
      <vt:lpstr>Фитоценология ғылымы туралы түсінік</vt:lpstr>
      <vt:lpstr>Фитоценология дегеніміз не? Бір – біріне жақын ұқсас үш жауап: </vt:lpstr>
      <vt:lpstr>Презентация PowerPoint</vt:lpstr>
      <vt:lpstr>Фитоценоз – белгілі құрылымы бар, өзара бір-бірімен және сыртқы ортамен байланысы бар өсімдіктер қауымы. </vt:lpstr>
      <vt:lpstr>Презентация PowerPoint</vt:lpstr>
      <vt:lpstr>Презентация PowerPoint</vt:lpstr>
      <vt:lpstr>Өсімдіктердің кез келген бірлестігін фитоценоз деуге болады? Фитоценоз деп атау үшін оның қандай критериялары болуы керек? </vt:lpstr>
      <vt:lpstr>Презентация PowerPoint</vt:lpstr>
      <vt:lpstr> Фитоценоз құрамына тек түрлі ашық тұқымды, папоротник тәрізді өсімдіктер, плаундар, хвощтар, мүктер ғана емес, солармен бірге төменгі сатыдағы организмдер: саңырауқұлақтар, балдырлар, бактериялар, қыналар кіреді.  </vt:lpstr>
      <vt:lpstr>Қалыптасқан фитоценоздарда өсімдіктер арасында қарым-қатынастардың екі типі бар деуге болады: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3</cp:revision>
  <dcterms:created xsi:type="dcterms:W3CDTF">2025-11-01T18:42:10Z</dcterms:created>
  <dcterms:modified xsi:type="dcterms:W3CDTF">2025-11-02T18:19:47Z</dcterms:modified>
</cp:coreProperties>
</file>